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Oswald ExtraLight"/>
      <p:regular r:id="rId47"/>
      <p:bold r:id="rId48"/>
    </p:embeddedFont>
    <p:embeddedFont>
      <p:font typeface="Oswald Medium"/>
      <p:regular r:id="rId49"/>
      <p:bold r:id="rId50"/>
    </p:embeddedFont>
    <p:embeddedFont>
      <p:font typeface="Average"/>
      <p:regular r:id="rId51"/>
    </p:embeddedFont>
    <p:embeddedFont>
      <p:font typeface="Oswald"/>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FA7FD75-5324-4582-B7F3-30B064BD6370}">
  <a:tblStyle styleId="{9FA7FD75-5324-4582-B7F3-30B064BD6370}"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56737F3-F2FB-424E-91A1-316E60F182DE}"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swaldExtraLight-bold.fntdata"/><Relationship Id="rId47" Type="http://schemas.openxmlformats.org/officeDocument/2006/relationships/font" Target="fonts/OswaldExtraLight-regular.fntdata"/><Relationship Id="rId49" Type="http://schemas.openxmlformats.org/officeDocument/2006/relationships/font" Target="fonts/OswaldMedium-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verage-regular.fntdata"/><Relationship Id="rId50" Type="http://schemas.openxmlformats.org/officeDocument/2006/relationships/font" Target="fonts/OswaldMedium-bold.fntdata"/><Relationship Id="rId53" Type="http://schemas.openxmlformats.org/officeDocument/2006/relationships/font" Target="fonts/Oswald-bold.fntdata"/><Relationship Id="rId52" Type="http://schemas.openxmlformats.org/officeDocument/2006/relationships/font" Target="fonts/Oswald-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c8d2721d3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c8d2721d3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c8d2721d3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c8d2721d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144f5751eb1e513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44f5751eb1e513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single board computers that we researched can be seen on the table as shown. The reason that we chose the raspberry pi, was to keep costs low, as well as the available documentation available for the pi. Through our research we saw what  past projects here at ucf and other schools were able to do with the pi.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e5a543439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e5a543439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Microcontroller we decided to go with the Arduino Mega 328P. The reasons being, is the multiple GPIO pins, cheap,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e5a543439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e5a543439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a:t>
            </a:r>
            <a:endParaRPr/>
          </a:p>
          <a:p>
            <a:pPr indent="0" lvl="0" marL="0" rtl="0" algn="l">
              <a:spcBef>
                <a:spcPts val="0"/>
              </a:spcBef>
              <a:spcAft>
                <a:spcPts val="0"/>
              </a:spcAft>
              <a:buNone/>
            </a:pPr>
            <a:r>
              <a:rPr lang="en"/>
              <a:t>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e5a543439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e5a543439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e5cd584a4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e5cd584a4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c8d2721d3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c8d2721d3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rPr lang="en"/>
              <a:t>Here we demonstrate all the parts that, put together, form what will be our first prototype. We have the touch foil, the TV, the raspberry PI, the glass and the kitchen cart, which will form our smart tabletop. We also have the microcontroller, load cells, A/D converter, wifi module and some of the components which will form the wireless scale and PCB.</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c8d2721d3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c8d2721d3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 The Raspberry Pi and the Touch foil were 1st tested by using a glass coffee table to hold the touch foil, while the glass surface layer rested on top of the touch foil. The touch foil was first tested using a surface pro, we ran the software to test the touch foil to make sure the setup was working. Whenever we touched the glass, input was shown on the surface pro.  We then connected the touch foil to the raspberry pi. We were able to control the raspberry pi using just the surface glass. </a:t>
            </a:r>
            <a:endParaRPr/>
          </a:p>
          <a:p>
            <a:pPr indent="0" lvl="0" marL="0" rtl="0" algn="l">
              <a:spcBef>
                <a:spcPts val="0"/>
              </a:spcBef>
              <a:spcAft>
                <a:spcPts val="0"/>
              </a:spcAft>
              <a:buNone/>
            </a:pPr>
            <a:r>
              <a:rPr lang="en"/>
              <a:t>Successes</a:t>
            </a:r>
            <a:r>
              <a:rPr lang="en"/>
              <a:t>: Each part worked individually and connected (Pass touch screen)</a:t>
            </a:r>
            <a:endParaRPr/>
          </a:p>
          <a:p>
            <a:pPr indent="0" lvl="0" marL="0" rtl="0" algn="l">
              <a:spcBef>
                <a:spcPts val="0"/>
              </a:spcBef>
              <a:spcAft>
                <a:spcPts val="0"/>
              </a:spcAft>
              <a:buNone/>
            </a:pPr>
            <a:r>
              <a:rPr lang="en"/>
              <a:t>Challenges</a:t>
            </a:r>
            <a:r>
              <a:rPr lang="en"/>
              <a:t>: Dealing with noise on the touch foil from the display, tv noise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c8d2721d3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c8d2721d3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c8d2721d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c8d2721d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a:t>
            </a:r>
            <a:endParaRPr/>
          </a:p>
          <a:p>
            <a:pPr indent="0" lvl="0" marL="0" rtl="0" algn="l">
              <a:spcBef>
                <a:spcPts val="0"/>
              </a:spcBef>
              <a:spcAft>
                <a:spcPts val="0"/>
              </a:spcAft>
              <a:buNone/>
            </a:pPr>
            <a:r>
              <a:rPr lang="en"/>
              <a:t>Edwin - Story</a:t>
            </a:r>
            <a:endParaRPr/>
          </a:p>
          <a:p>
            <a:pPr indent="0" lvl="0" marL="0" rtl="0" algn="l">
              <a:spcBef>
                <a:spcPts val="0"/>
              </a:spcBef>
              <a:spcAft>
                <a:spcPts val="0"/>
              </a:spcAft>
              <a:buNone/>
            </a:pPr>
            <a:r>
              <a:rPr lang="en"/>
              <a:t>How many people here cook using their phones to look up recipes online? Cooking using online recipes is great because it gives you measurements of the ingredients needed and the step-by-step to complete a delicious meal. But let me give you a scenario. Say you were baking a cake, in the preparation stages, you would probably get your hands full of flour. Now if I want to see what the next step of my recipe is, I need to touch my phones display and smear it with flour and that is what I don’t like about following a recipe with my phone. So we wanted to develop a device that could show us our next step and be cleaned as easily as a countertop.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Miguel-Although we wanted to create something that was going to help someone complete a certain task, we also wanted our project to be practical. As you can see in the graphic , the smart kitchen appliance market is expected to be worth over 2.7 billion dollars in a couple of years.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c8d2721d3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c8d2721d3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a:p>
            <a:pPr indent="0" lvl="0" marL="0" rtl="0" algn="l">
              <a:spcBef>
                <a:spcPts val="0"/>
              </a:spcBef>
              <a:spcAft>
                <a:spcPts val="0"/>
              </a:spcAft>
              <a:buNone/>
            </a:pPr>
            <a:r>
              <a:rPr lang="en"/>
              <a:t>Due to the fact that our application is very data driven, we decided that the best approach would be to create a website. The design of our website will provide a database for storage and retrieval, an API for all functionality, and an easy to design front-end for the user to interact with.</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
              <a:t>Miguel</a:t>
            </a:r>
            <a:endParaRPr/>
          </a:p>
          <a:p>
            <a:pPr indent="0" lvl="0" marL="0" rtl="0" algn="l">
              <a:spcBef>
                <a:spcPts val="0"/>
              </a:spcBef>
              <a:spcAft>
                <a:spcPts val="0"/>
              </a:spcAft>
              <a:buNone/>
            </a:pPr>
            <a:r>
              <a:rPr lang="en"/>
              <a:t>Functioning counter - space for bowls and other items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dc90215c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dc90215c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a:p>
            <a:pPr indent="0" lvl="0" marL="0" rtl="0" algn="l">
              <a:spcBef>
                <a:spcPts val="0"/>
              </a:spcBef>
              <a:spcAft>
                <a:spcPts val="0"/>
              </a:spcAft>
              <a:buNone/>
            </a:pPr>
            <a:r>
              <a:rPr lang="en"/>
              <a:t>The first design choice that needs to be made when creating a website is the software stack. As you can see in our decision matrix, the LAMP stack along with the Django framework ended up being our best option. LAMP stands for Linux, Apache, MySQL, and in this case Python. We decided to add the Django framework as it greatly reduces the development time of our website.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dc90215c1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dc90215c1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a:p>
            <a:pPr indent="0" lvl="0" marL="0" rtl="0" algn="l">
              <a:spcBef>
                <a:spcPts val="0"/>
              </a:spcBef>
              <a:spcAft>
                <a:spcPts val="0"/>
              </a:spcAft>
              <a:buNone/>
            </a:pPr>
            <a:r>
              <a:rPr lang="en"/>
              <a:t>Another major design choice is our optimizations. Since our target environment is a single board computer, we decided to optimize for memory when creating our database. As you can see in the example tables, a recipe with a list of ingredients and utensils can be represented in two ways. The naive approach duplicates a lot of data and the number of rows is </a:t>
            </a:r>
            <a:r>
              <a:rPr lang="en"/>
              <a:t>multiplicative. In order to optimize for memory, we create lookup tables to be allow us to implement lists in very little memory. Finally, since all of the ingredients across all recipes are stored in a single table, we never have to create more than one row of any ingredient.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c8d2721d3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c8d2721d3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a:p>
            <a:pPr indent="0" lvl="0" marL="0" rtl="0" algn="l">
              <a:spcBef>
                <a:spcPts val="0"/>
              </a:spcBef>
              <a:spcAft>
                <a:spcPts val="0"/>
              </a:spcAft>
              <a:buNone/>
            </a:pPr>
            <a:r>
              <a:rPr lang="en"/>
              <a:t>As you can see, our database design is very concise.</a:t>
            </a:r>
            <a:endParaRPr/>
          </a:p>
          <a:p>
            <a:pPr indent="0" lvl="0" marL="0" rtl="0" algn="l">
              <a:spcBef>
                <a:spcPts val="0"/>
              </a:spcBef>
              <a:spcAft>
                <a:spcPts val="0"/>
              </a:spcAft>
              <a:buNone/>
            </a:pPr>
            <a:r>
              <a:rPr lang="en"/>
              <a:t>In the middle we have the recipe table, which stores the high level information of a recipe. Then at the top we have the recipe steps for execution, the lookup table for ingredients and the ingredient table. At the bottom we have the users table, where a user can have a list of favorite recipes. Finally, we have the History table which can aggregated in two ways. Either we can collect the history of a specific user, or the history of a specific recipe. Due to Django’s ease of use, we are planning on expanding our design and adding keywords to recipes as well as potential ingredient replacements so if the user is out of an ingredient the app can suggest a substitute.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c8d2721d3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c8d2721d3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 API functionality Gera and Jason?</a:t>
            </a:r>
            <a:endParaRPr/>
          </a:p>
          <a:p>
            <a:pPr indent="0" lvl="0" marL="0" rtl="0" algn="l">
              <a:spcBef>
                <a:spcPts val="0"/>
              </a:spcBef>
              <a:spcAft>
                <a:spcPts val="0"/>
              </a:spcAft>
              <a:buNone/>
            </a:pPr>
            <a:r>
              <a:rPr lang="en"/>
              <a:t>Functionality - For the functionality of the API, we ensured that all of the data tables have the ability to retrieve and update. We also have the ability to send commands to execute recipes and send commands to the scale.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c8d2721d3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c8d2721d3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a:p>
            <a:pPr indent="0" lvl="0" marL="0" rtl="0" algn="l">
              <a:spcBef>
                <a:spcPts val="0"/>
              </a:spcBef>
              <a:spcAft>
                <a:spcPts val="0"/>
              </a:spcAft>
              <a:buNone/>
            </a:pPr>
            <a:r>
              <a:rPr lang="en"/>
              <a:t>In order for our scale to interact with our application, we will use several layers of communication. The first layer is the WiFi enabled scale communicating with our Raspberry Pi via a socket. Since the scale does not have it’s own display, the only way for us to show them the weight of the scale, we have to display it on the front-end. Therefore, this is an important case for optimizing for speed. Typically, in </a:t>
            </a:r>
            <a:r>
              <a:rPr lang="en"/>
              <a:t>web servers</a:t>
            </a:r>
            <a:r>
              <a:rPr lang="en"/>
              <a:t> you can’t have communication prompted from the back-end, it has to be prompted from the client side. So the original solution we had was to write the current scale value to the database, or a file, and then have the client </a:t>
            </a:r>
            <a:r>
              <a:rPr lang="en"/>
              <a:t>continuously</a:t>
            </a:r>
            <a:r>
              <a:rPr lang="en"/>
              <a:t> prompt for the current value. We feared that this wouldn’t be fast enough due to </a:t>
            </a:r>
            <a:r>
              <a:rPr lang="en"/>
              <a:t>several</a:t>
            </a:r>
            <a:r>
              <a:rPr lang="en"/>
              <a:t> layers of overhead. In order to solve this issue we will be using Django Channels, which takes Django and adds an </a:t>
            </a:r>
            <a:r>
              <a:rPr lang="en"/>
              <a:t>asynchronous</a:t>
            </a:r>
            <a:r>
              <a:rPr lang="en"/>
              <a:t> layer </a:t>
            </a:r>
            <a:r>
              <a:rPr lang="en"/>
              <a:t>on top</a:t>
            </a:r>
            <a:r>
              <a:rPr lang="en"/>
              <a:t> of it. Django Channels allows us to have functions in the back end persist to communicate with the scale. Finally, Django </a:t>
            </a:r>
            <a:r>
              <a:rPr lang="en"/>
              <a:t>channels</a:t>
            </a:r>
            <a:r>
              <a:rPr lang="en"/>
              <a:t> will enable us to use WebSockets where we will be able to forward the stream of data from the scale to the front-end.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c8d2721d3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c8d2721d3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 On the right you can see the flow of how a user will interact with our application. As soon as they log in, they are shown recipe suggestions, recent recipes,</a:t>
            </a:r>
            <a:endParaRPr/>
          </a:p>
          <a:p>
            <a:pPr indent="0" lvl="0" marL="0" rtl="0" algn="l">
              <a:spcBef>
                <a:spcPts val="0"/>
              </a:spcBef>
              <a:spcAft>
                <a:spcPts val="0"/>
              </a:spcAft>
              <a:buNone/>
            </a:pPr>
            <a:r>
              <a:rPr lang="en"/>
              <a:t>Add progress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c8d2721d3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c8d2721d3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a:t>
            </a:r>
            <a:endParaRPr/>
          </a:p>
          <a:p>
            <a:pPr indent="0" lvl="0" marL="0" rtl="0" algn="l">
              <a:spcBef>
                <a:spcPts val="0"/>
              </a:spcBef>
              <a:spcAft>
                <a:spcPts val="0"/>
              </a:spcAft>
              <a:buNone/>
            </a:pPr>
            <a:r>
              <a:rPr lang="en"/>
              <a:t>5v to 9v</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e5a54343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4e5a54343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rPr lang="en"/>
              <a:t>Here is our schematic for the wireless scale, which will send real time data and interface with our assistant cooktop. It is categorized in 4 parts, microcontroller, power, Analog to digital converter and the Wifi Module.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c8d2721d3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c8d2721d3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rPr lang="en"/>
              <a:t>ICSP has all the communication</a:t>
            </a:r>
            <a:r>
              <a:rPr lang="en"/>
              <a:t>, all te pins necessary to flash the code, has reset, Miso is needed for communication</a:t>
            </a:r>
            <a:endParaRPr/>
          </a:p>
          <a:p>
            <a:pPr indent="0" lvl="0" marL="0" rtl="0" algn="l">
              <a:spcBef>
                <a:spcPts val="0"/>
              </a:spcBef>
              <a:spcAft>
                <a:spcPts val="0"/>
              </a:spcAft>
              <a:buNone/>
            </a:pPr>
            <a:r>
              <a:rPr lang="en"/>
              <a:t>The Microprocessor we used is the ATMEGA328P-AU, for its smaller footprint compared to its through hole counterpart. We have it connected to ICSP header pins so it may be programmed for our use. We have a 16MHz resonator, which will be placed close to the microprocessor to avoid any disturbance in the clock signal. Finally we have a reset button and we notice that it is active low, so its important to feed it some voltage that is not ground and when reset button is pushed, feed GND which will be inverted within the logic of the component and reset.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dc90215c1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dc90215c1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a:p>
            <a:pPr indent="0" lvl="0" marL="0" rtl="0" algn="l">
              <a:spcBef>
                <a:spcPts val="0"/>
              </a:spcBef>
              <a:spcAft>
                <a:spcPts val="0"/>
              </a:spcAft>
              <a:buNone/>
            </a:pPr>
            <a:r>
              <a:rPr lang="en"/>
              <a:t>RecipeTop is an interactive countertop and recipe preparation assistant. It will have a touch screen display surface to allow user to interface with a recipe </a:t>
            </a:r>
            <a:r>
              <a:rPr lang="en"/>
              <a:t>management</a:t>
            </a:r>
            <a:r>
              <a:rPr lang="en"/>
              <a:t> application. The application will allow users to browse, create, and execute recipes. Additionally, we will have an integrated wireless scale to enable the users to weigh ingredients for their recipes.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e5a54343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e5a54343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dc902145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dc902145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 Here is the schematic for the wifi modules. The esp-01 was used for very 1st pcb which was ordered last week. But upon more research, we found the esp 12F to be easier to implement into our PCB, as well as having better wifi features.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e5a54343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e5a54343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rPr lang="en"/>
              <a:t>In this power segment of our schematic, power will be received by 4 AA batteries or a single 9V battery through a barrel jack. The 5V regulator will feed power to the microcontroller and the HX711 since they both operate at 5V. In near proximity to the 5V regulator, capacitors are placed in order to provide a cleaner signal. Finally we have 5V being fed to the 3.3V regulator, which will be used to power the Wifi Module. Also in near proximity we have a coupling capacitor to provide a clean signal to our component.</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
              <a:t>Power supply considerations for the wireless scale include a 9V battery or 4 AA batteries. To decide between these two methods, we need to see how much real estate they both take up and choose the one that takes up less. The less space it takes up, the smaller the PCB enclosure, which is important to us in order to make the design look slim and neat and not bulky.</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e5a54343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4e5a54343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rPr lang="en"/>
              <a:t>This is our prototype PCB. Its about 3 inches both ways and is designed with the microcontroller centered on the board, has the wifi module on the top right, the ADC (HX711) on the bottom right, the barrel jack on the bottom left and has 12 wire pads in order to solder 4 load cells that have 3 wires each. We placed mounting holes on just two extremes in order to secure board to PCB enclosure within the scale. In this board we aimed to understand how elements printed out such as the mounting holes and the wire pads. After these are understood and all main functions prove successful, we will do another revision to finalize the design.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e5a543439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e5a543439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rPr lang="en"/>
              <a:t>Concerns that come along with our PCB is that we haven’t tested its functionality yet. Hopefully it will work on our first attempt and complete another milestone for our project. Within our PCB we have two components that consume significant power. The Wifi Module draws about 215ma and the Microcontroller draws 40mA max per pin. Since we are using 9 of its pins, that puts its max current draw at 360mA. If we add both these currents, we have a total of 575mA at any one time through the 5V regulator. Therefore it is important that our regulator is well above this value.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c8d2721d3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c8d2721d3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a:t>
            </a:r>
            <a:endParaRPr/>
          </a:p>
          <a:p>
            <a:pPr indent="0" lvl="0" marL="0" rtl="0" algn="l">
              <a:spcBef>
                <a:spcPts val="0"/>
              </a:spcBef>
              <a:spcAft>
                <a:spcPts val="0"/>
              </a:spcAft>
              <a:buNone/>
            </a:pPr>
            <a:r>
              <a:rPr lang="en"/>
              <a:t>Add adjusted  budget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b1abe4bd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b1abe4bd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c8d2721d3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c8d2721d3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rPr lang="en"/>
              <a:t>We are almost complete in the research and design aspects of our project and are focusing our efforts in the implementation stages and making good progress. As I stated earlier, once we get the PCB up and running, we will gain more momentum and strive for completion. Overall project progress is 62%</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c8d2721d3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c8d2721d3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1.GERA</a:t>
            </a:r>
            <a:endParaRPr/>
          </a:p>
          <a:p>
            <a:pPr indent="0" lvl="0" marL="0" rtl="0" algn="l">
              <a:spcBef>
                <a:spcPts val="0"/>
              </a:spcBef>
              <a:spcAft>
                <a:spcPts val="0"/>
              </a:spcAft>
              <a:buNone/>
            </a:pPr>
            <a:r>
              <a:rPr lang="en"/>
              <a:t>2. As you saw in the previous slides, the scale integration is quite complicated and have several layers of </a:t>
            </a:r>
            <a:r>
              <a:rPr lang="en"/>
              <a:t>communication and since we have not implemented it we do not know the speed that the values will be able to update on the screen.</a:t>
            </a:r>
            <a:endParaRPr/>
          </a:p>
          <a:p>
            <a:pPr indent="0" lvl="0" marL="0" rtl="0" algn="l">
              <a:spcBef>
                <a:spcPts val="0"/>
              </a:spcBef>
              <a:spcAft>
                <a:spcPts val="0"/>
              </a:spcAft>
              <a:buNone/>
            </a:pPr>
            <a:r>
              <a:rPr lang="en"/>
              <a:t>3.Miguel Another issue we currently have, is that the tv monitor is causing noise in the touch foil. So we need to figure out the distance to properly space the monitor from the touch foil, while still being contained in our  </a:t>
            </a:r>
            <a:endParaRPr/>
          </a:p>
          <a:p>
            <a:pPr indent="0" lvl="0" marL="0" rtl="0" algn="l">
              <a:spcBef>
                <a:spcPts val="0"/>
              </a:spcBef>
              <a:spcAft>
                <a:spcPts val="0"/>
              </a:spcAft>
              <a:buNone/>
            </a:pPr>
            <a:r>
              <a:rPr lang="en"/>
              <a:t>4.Edwin</a:t>
            </a:r>
            <a:endParaRPr/>
          </a:p>
          <a:p>
            <a:pPr indent="0" lvl="0" marL="0" rtl="0" algn="l">
              <a:spcBef>
                <a:spcPts val="0"/>
              </a:spcBef>
              <a:spcAft>
                <a:spcPts val="0"/>
              </a:spcAft>
              <a:buNone/>
            </a:pPr>
            <a:r>
              <a:rPr lang="en"/>
              <a:t>The television that I personally donated to our project is too bulky for the table chosen. We are at a crossroads where we either get a slimmer TV from Walmart or widen the kitchen carts dimensions.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c8d2721d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c8d2721d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rPr lang="en"/>
              <a:t>In order to complete our project, we need to address what needs to be done. Most of our items on this list revolve around finishing the PCB. We must test all of the PCBs functions and then move towards finalizing the design, then communicate with the software team and develop code that will communicate with the scale while also developing the code for the RecipeTop as well. Parallel to developing the code, the hardware team needs to design an enclosure that will house the scale, the load cells and the battery. Scale aside, we also need to develop a frame for the TV so that our tabletop can look sleek and also house the raspberry Pi.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c8d2721d3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4c8d2721d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c8d2721d3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c8d2721d3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c8d2721d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4c8d2721d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c8d2721d3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c8d2721d3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Rephrase everything on the chart?</a:t>
            </a:r>
            <a:endParaRPr/>
          </a:p>
          <a:p>
            <a:pPr indent="0" lvl="0" marL="0" rtl="0" algn="l">
              <a:spcBef>
                <a:spcPts val="0"/>
              </a:spcBef>
              <a:spcAft>
                <a:spcPts val="0"/>
              </a:spcAft>
              <a:buNone/>
            </a:pPr>
            <a:r>
              <a:rPr lang="en"/>
              <a:t>Idk what else to put besides re-reading the stuff we put on the sd1 paper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marketing Goals, We wanted to make sure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c8d2721d3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c8d2721d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a:p>
            <a:pPr indent="0" lvl="0" marL="0" rtl="0" algn="l">
              <a:spcBef>
                <a:spcPts val="0"/>
              </a:spcBef>
              <a:spcAft>
                <a:spcPts val="0"/>
              </a:spcAft>
              <a:buNone/>
            </a:pPr>
            <a:r>
              <a:rPr lang="en"/>
              <a:t>As you can see in the table, many of our </a:t>
            </a:r>
            <a:r>
              <a:rPr lang="en"/>
              <a:t>engineering</a:t>
            </a:r>
            <a:r>
              <a:rPr lang="en"/>
              <a:t> specifications are user focused to provide a great user experience. For example, the UI response time is very important as it will dictate the </a:t>
            </a:r>
            <a:r>
              <a:rPr lang="en"/>
              <a:t>lagginess</a:t>
            </a:r>
            <a:r>
              <a:rPr lang="en"/>
              <a:t> and feel of our system. Other important specifications are the scale accuracy and multi-touch capability. The rest of the specifications are there to ensure the system has the proper specs to handle all of the processing.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c8d2721d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c8d2721d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c8d2721d3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c8d2721d3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c8d2721d3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c8d2721d3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4.jpg"/><Relationship Id="rId5" Type="http://schemas.openxmlformats.org/officeDocument/2006/relationships/image" Target="../media/image4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28.png"/><Relationship Id="rId6" Type="http://schemas.openxmlformats.org/officeDocument/2006/relationships/image" Target="../media/image37.png"/><Relationship Id="rId7" Type="http://schemas.openxmlformats.org/officeDocument/2006/relationships/image" Target="../media/image29.png"/><Relationship Id="rId8"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www.electroluxgroup.com/en/3-trends-from-smart-kitchen-summit-that-will-reinvent-the-cooking-journey-25743/" TargetMode="External"/><Relationship Id="rId4" Type="http://schemas.openxmlformats.org/officeDocument/2006/relationships/hyperlink" Target="https://infographicjournal.com/the-smart-kitchen-of-the-future-is-her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RecipeTop: Group 7</a:t>
            </a:r>
            <a:endParaRPr/>
          </a:p>
          <a:p>
            <a:pPr indent="0" lvl="0" marL="0" rtl="0" algn="ctr">
              <a:spcBef>
                <a:spcPts val="0"/>
              </a:spcBef>
              <a:spcAft>
                <a:spcPts val="0"/>
              </a:spcAft>
              <a:buNone/>
            </a:pPr>
            <a:r>
              <a:rPr lang="en" sz="3600"/>
              <a:t>Critical Design Review</a:t>
            </a:r>
            <a:endParaRPr sz="3600"/>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457200" lvl="0" marL="0" rtl="0" algn="ctr">
              <a:spcBef>
                <a:spcPts val="0"/>
              </a:spcBef>
              <a:spcAft>
                <a:spcPts val="0"/>
              </a:spcAft>
              <a:buNone/>
            </a:pPr>
            <a:r>
              <a:rPr lang="en"/>
              <a:t>Gera Versfeld, EE  		Miguel Ramirez, CpE	</a:t>
            </a:r>
            <a:endParaRPr/>
          </a:p>
          <a:p>
            <a:pPr indent="0" lvl="0" marL="0" rtl="0" algn="ctr">
              <a:spcBef>
                <a:spcPts val="0"/>
              </a:spcBef>
              <a:spcAft>
                <a:spcPts val="0"/>
              </a:spcAft>
              <a:buNone/>
            </a:pPr>
            <a:r>
              <a:rPr lang="en"/>
              <a:t>Edwin Santiago, EE		 Jason Portillo, CpE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Approach and Proposed Implementation</a:t>
            </a:r>
            <a:endParaRPr/>
          </a:p>
        </p:txBody>
      </p:sp>
      <p:pic>
        <p:nvPicPr>
          <p:cNvPr id="142" name="Google Shape;142;p22"/>
          <p:cNvPicPr preferRelativeResize="0"/>
          <p:nvPr/>
        </p:nvPicPr>
        <p:blipFill>
          <a:blip r:embed="rId3">
            <a:alphaModFix/>
          </a:blip>
          <a:stretch>
            <a:fillRect/>
          </a:stretch>
        </p:blipFill>
        <p:spPr>
          <a:xfrm>
            <a:off x="556350" y="1169200"/>
            <a:ext cx="2843050" cy="1847253"/>
          </a:xfrm>
          <a:prstGeom prst="rect">
            <a:avLst/>
          </a:prstGeom>
          <a:noFill/>
          <a:ln>
            <a:noFill/>
          </a:ln>
        </p:spPr>
      </p:pic>
      <p:pic>
        <p:nvPicPr>
          <p:cNvPr id="143" name="Google Shape;143;p22"/>
          <p:cNvPicPr preferRelativeResize="0"/>
          <p:nvPr/>
        </p:nvPicPr>
        <p:blipFill>
          <a:blip r:embed="rId4">
            <a:alphaModFix/>
          </a:blip>
          <a:stretch>
            <a:fillRect/>
          </a:stretch>
        </p:blipFill>
        <p:spPr>
          <a:xfrm>
            <a:off x="556350" y="3167925"/>
            <a:ext cx="2843039" cy="1672375"/>
          </a:xfrm>
          <a:prstGeom prst="rect">
            <a:avLst/>
          </a:prstGeom>
          <a:noFill/>
          <a:ln>
            <a:noFill/>
          </a:ln>
        </p:spPr>
      </p:pic>
      <p:pic>
        <p:nvPicPr>
          <p:cNvPr id="144" name="Google Shape;144;p22"/>
          <p:cNvPicPr preferRelativeResize="0"/>
          <p:nvPr/>
        </p:nvPicPr>
        <p:blipFill>
          <a:blip r:embed="rId5">
            <a:alphaModFix/>
          </a:blip>
          <a:stretch>
            <a:fillRect/>
          </a:stretch>
        </p:blipFill>
        <p:spPr>
          <a:xfrm>
            <a:off x="3567600" y="1152475"/>
            <a:ext cx="4934039" cy="3687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265500" y="1081400"/>
            <a:ext cx="4045200" cy="213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Significant  component and part selections</a:t>
            </a:r>
            <a:endParaRPr/>
          </a:p>
        </p:txBody>
      </p:sp>
      <p:sp>
        <p:nvSpPr>
          <p:cNvPr id="150" name="Google Shape;150;p2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Single Board Computer</a:t>
            </a:r>
            <a:endParaRPr/>
          </a:p>
          <a:p>
            <a:pPr indent="0" lvl="0" marL="0" rtl="0" algn="l">
              <a:spcBef>
                <a:spcPts val="1600"/>
              </a:spcBef>
              <a:spcAft>
                <a:spcPts val="0"/>
              </a:spcAft>
              <a:buNone/>
            </a:pPr>
            <a:r>
              <a:rPr lang="en"/>
              <a:t>Microcontroller</a:t>
            </a:r>
            <a:endParaRPr/>
          </a:p>
          <a:p>
            <a:pPr indent="0" lvl="0" marL="0" rtl="0" algn="l">
              <a:spcBef>
                <a:spcPts val="1600"/>
              </a:spcBef>
              <a:spcAft>
                <a:spcPts val="0"/>
              </a:spcAft>
              <a:buNone/>
            </a:pPr>
            <a:r>
              <a:rPr lang="en"/>
              <a:t>Wifi Module </a:t>
            </a:r>
            <a:endParaRPr/>
          </a:p>
          <a:p>
            <a:pPr indent="0" lvl="0" marL="0" rtl="0" algn="l">
              <a:spcBef>
                <a:spcPts val="1600"/>
              </a:spcBef>
              <a:spcAft>
                <a:spcPts val="0"/>
              </a:spcAft>
              <a:buNone/>
            </a:pPr>
            <a:r>
              <a:rPr lang="en"/>
              <a:t>Touchfoil</a:t>
            </a:r>
            <a:endParaRPr/>
          </a:p>
          <a:p>
            <a:pPr indent="0" lvl="0" marL="0" rtl="0" algn="l">
              <a:spcBef>
                <a:spcPts val="1600"/>
              </a:spcBef>
              <a:spcAft>
                <a:spcPts val="0"/>
              </a:spcAft>
              <a:buNone/>
            </a:pPr>
            <a:r>
              <a:rPr lang="en"/>
              <a:t>Load Cells</a:t>
            </a:r>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Board Computer</a:t>
            </a:r>
            <a:endParaRPr/>
          </a:p>
        </p:txBody>
      </p:sp>
      <p:sp>
        <p:nvSpPr>
          <p:cNvPr id="156" name="Google Shape;156;p24"/>
          <p:cNvSpPr txBox="1"/>
          <p:nvPr>
            <p:ph idx="1" type="body"/>
          </p:nvPr>
        </p:nvSpPr>
        <p:spPr>
          <a:xfrm>
            <a:off x="311700" y="1152475"/>
            <a:ext cx="4976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Raspberry Pi 3 Model B+</a:t>
            </a:r>
            <a:endParaRPr sz="1200"/>
          </a:p>
          <a:p>
            <a:pPr indent="-304800" lvl="0" marL="457200" rtl="0" algn="l">
              <a:spcBef>
                <a:spcPts val="1600"/>
              </a:spcBef>
              <a:spcAft>
                <a:spcPts val="0"/>
              </a:spcAft>
              <a:buSzPts val="1200"/>
              <a:buChar char="●"/>
            </a:pPr>
            <a:r>
              <a:rPr lang="en" sz="1200"/>
              <a:t>Affordable</a:t>
            </a:r>
            <a:endParaRPr sz="1200"/>
          </a:p>
          <a:p>
            <a:pPr indent="-304800" lvl="0" marL="457200" rtl="0" algn="l">
              <a:spcBef>
                <a:spcPts val="0"/>
              </a:spcBef>
              <a:spcAft>
                <a:spcPts val="0"/>
              </a:spcAft>
              <a:buSzPts val="1200"/>
              <a:buChar char="●"/>
            </a:pPr>
            <a:r>
              <a:rPr lang="en" sz="1200"/>
              <a:t>Well documented</a:t>
            </a:r>
            <a:endParaRPr sz="1200"/>
          </a:p>
          <a:p>
            <a:pPr indent="-304800" lvl="0" marL="457200" rtl="0" algn="l">
              <a:spcBef>
                <a:spcPts val="0"/>
              </a:spcBef>
              <a:spcAft>
                <a:spcPts val="0"/>
              </a:spcAft>
              <a:buSzPts val="1200"/>
              <a:buChar char="●"/>
            </a:pPr>
            <a:r>
              <a:rPr lang="en" sz="1200"/>
              <a:t>Past projects have demonstrated what could be done with the Raspberry Pi</a:t>
            </a:r>
            <a:endParaRPr sz="1200"/>
          </a:p>
          <a:p>
            <a:pPr indent="0" lvl="0" marL="457200" rtl="0" algn="l">
              <a:spcBef>
                <a:spcPts val="1600"/>
              </a:spcBef>
              <a:spcAft>
                <a:spcPts val="0"/>
              </a:spcAft>
              <a:buNone/>
            </a:pPr>
            <a:r>
              <a:t/>
            </a:r>
            <a:endParaRPr sz="1200"/>
          </a:p>
          <a:p>
            <a:pPr indent="0" lvl="0" marL="0" rtl="0" algn="l">
              <a:spcBef>
                <a:spcPts val="1600"/>
              </a:spcBef>
              <a:spcAft>
                <a:spcPts val="1600"/>
              </a:spcAft>
              <a:buNone/>
            </a:pPr>
            <a:r>
              <a:t/>
            </a:r>
            <a:endParaRPr/>
          </a:p>
        </p:txBody>
      </p:sp>
      <p:pic>
        <p:nvPicPr>
          <p:cNvPr id="157" name="Google Shape;157;p24"/>
          <p:cNvPicPr preferRelativeResize="0"/>
          <p:nvPr/>
        </p:nvPicPr>
        <p:blipFill>
          <a:blip r:embed="rId3">
            <a:alphaModFix/>
          </a:blip>
          <a:stretch>
            <a:fillRect/>
          </a:stretch>
        </p:blipFill>
        <p:spPr>
          <a:xfrm>
            <a:off x="1178600" y="2554374"/>
            <a:ext cx="3354676" cy="2338075"/>
          </a:xfrm>
          <a:prstGeom prst="rect">
            <a:avLst/>
          </a:prstGeom>
          <a:noFill/>
          <a:ln>
            <a:noFill/>
          </a:ln>
        </p:spPr>
      </p:pic>
      <p:graphicFrame>
        <p:nvGraphicFramePr>
          <p:cNvPr id="158" name="Google Shape;158;p24"/>
          <p:cNvGraphicFramePr/>
          <p:nvPr/>
        </p:nvGraphicFramePr>
        <p:xfrm>
          <a:off x="5288400" y="906550"/>
          <a:ext cx="3000000" cy="3000000"/>
        </p:xfrm>
        <a:graphic>
          <a:graphicData uri="http://schemas.openxmlformats.org/drawingml/2006/table">
            <a:tbl>
              <a:tblPr>
                <a:noFill/>
                <a:tableStyleId>{9FA7FD75-5324-4582-B7F3-30B064BD6370}</a:tableStyleId>
              </a:tblPr>
              <a:tblGrid>
                <a:gridCol w="742950"/>
                <a:gridCol w="847725"/>
                <a:gridCol w="987425"/>
                <a:gridCol w="987425"/>
              </a:tblGrid>
              <a:tr h="12700">
                <a:tc>
                  <a:txBody>
                    <a:bodyPr>
                      <a:noAutofit/>
                    </a:bodyPr>
                    <a:lstStyle/>
                    <a:p>
                      <a:pPr indent="0" lvl="0" marL="0" rtl="0" algn="l">
                        <a:spcBef>
                          <a:spcPts val="0"/>
                        </a:spcBef>
                        <a:spcAft>
                          <a:spcPts val="0"/>
                        </a:spcAft>
                        <a:buNone/>
                      </a:pPr>
                      <a:r>
                        <a:t/>
                      </a:r>
                      <a:endParaRPr b="1"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200">
                          <a:solidFill>
                            <a:schemeClr val="dk1"/>
                          </a:solidFill>
                          <a:latin typeface="Average"/>
                          <a:ea typeface="Average"/>
                          <a:cs typeface="Average"/>
                          <a:sym typeface="Average"/>
                        </a:rPr>
                        <a:t>Beagle</a:t>
                      </a:r>
                      <a:endParaRPr b="1" sz="1200">
                        <a:solidFill>
                          <a:schemeClr val="dk1"/>
                        </a:solidFill>
                        <a:latin typeface="Average"/>
                        <a:ea typeface="Average"/>
                        <a:cs typeface="Average"/>
                        <a:sym typeface="Average"/>
                      </a:endParaRPr>
                    </a:p>
                    <a:p>
                      <a:pPr indent="0" lvl="0" marL="0" rtl="0" algn="l">
                        <a:spcBef>
                          <a:spcPts val="0"/>
                        </a:spcBef>
                        <a:spcAft>
                          <a:spcPts val="0"/>
                        </a:spcAft>
                        <a:buNone/>
                      </a:pPr>
                      <a:r>
                        <a:rPr b="1" lang="en" sz="1200">
                          <a:solidFill>
                            <a:schemeClr val="dk1"/>
                          </a:solidFill>
                          <a:latin typeface="Average"/>
                          <a:ea typeface="Average"/>
                          <a:cs typeface="Average"/>
                          <a:sym typeface="Average"/>
                        </a:rPr>
                        <a:t>Board</a:t>
                      </a:r>
                      <a:endParaRPr b="1"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200">
                          <a:solidFill>
                            <a:schemeClr val="accent4"/>
                          </a:solidFill>
                          <a:latin typeface="Average"/>
                          <a:ea typeface="Average"/>
                          <a:cs typeface="Average"/>
                          <a:sym typeface="Average"/>
                        </a:rPr>
                        <a:t>Raspberry</a:t>
                      </a:r>
                      <a:endParaRPr b="1" sz="1200">
                        <a:solidFill>
                          <a:schemeClr val="accent4"/>
                        </a:solidFill>
                        <a:latin typeface="Average"/>
                        <a:ea typeface="Average"/>
                        <a:cs typeface="Average"/>
                        <a:sym typeface="Average"/>
                      </a:endParaRPr>
                    </a:p>
                    <a:p>
                      <a:pPr indent="0" lvl="0" marL="0" rtl="0" algn="l">
                        <a:spcBef>
                          <a:spcPts val="0"/>
                        </a:spcBef>
                        <a:spcAft>
                          <a:spcPts val="0"/>
                        </a:spcAft>
                        <a:buNone/>
                      </a:pPr>
                      <a:r>
                        <a:rPr b="1" lang="en" sz="1200">
                          <a:solidFill>
                            <a:schemeClr val="accent4"/>
                          </a:solidFill>
                          <a:latin typeface="Average"/>
                          <a:ea typeface="Average"/>
                          <a:cs typeface="Average"/>
                          <a:sym typeface="Average"/>
                        </a:rPr>
                        <a:t>Pi 3 b+</a:t>
                      </a:r>
                      <a:endParaRPr b="1" sz="1200">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200">
                          <a:solidFill>
                            <a:schemeClr val="dk1"/>
                          </a:solidFill>
                          <a:latin typeface="Average"/>
                          <a:ea typeface="Average"/>
                          <a:cs typeface="Average"/>
                          <a:sym typeface="Average"/>
                        </a:rPr>
                        <a:t>Jetson TX2</a:t>
                      </a:r>
                      <a:endParaRPr b="1" sz="12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CPU</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ARM37x 1 GHz</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accent4"/>
                          </a:solidFill>
                          <a:latin typeface="Average"/>
                          <a:ea typeface="Average"/>
                          <a:cs typeface="Average"/>
                          <a:sym typeface="Average"/>
                        </a:rPr>
                        <a:t>Quad core </a:t>
                      </a:r>
                      <a:endParaRPr sz="1200">
                        <a:solidFill>
                          <a:schemeClr val="accent4"/>
                        </a:solidFill>
                        <a:latin typeface="Average"/>
                        <a:ea typeface="Average"/>
                        <a:cs typeface="Average"/>
                        <a:sym typeface="Average"/>
                      </a:endParaRPr>
                    </a:p>
                    <a:p>
                      <a:pPr indent="0" lvl="0" marL="0" rtl="0" algn="l">
                        <a:spcBef>
                          <a:spcPts val="0"/>
                        </a:spcBef>
                        <a:spcAft>
                          <a:spcPts val="0"/>
                        </a:spcAft>
                        <a:buNone/>
                      </a:pPr>
                      <a:r>
                        <a:rPr lang="en" sz="1200">
                          <a:solidFill>
                            <a:schemeClr val="accent4"/>
                          </a:solidFill>
                          <a:latin typeface="Average"/>
                          <a:ea typeface="Average"/>
                          <a:cs typeface="Average"/>
                          <a:sym typeface="Average"/>
                        </a:rPr>
                        <a:t>1.4Ghz </a:t>
                      </a:r>
                      <a:endParaRPr sz="1200">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L2+ Quad ARM</a:t>
                      </a:r>
                      <a:endParaRPr sz="12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GPU</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Power VR</a:t>
                      </a:r>
                      <a:endParaRPr sz="1200">
                        <a:solidFill>
                          <a:schemeClr val="dk1"/>
                        </a:solidFill>
                        <a:latin typeface="Average"/>
                        <a:ea typeface="Average"/>
                        <a:cs typeface="Average"/>
                        <a:sym typeface="Average"/>
                      </a:endParaRPr>
                    </a:p>
                    <a:p>
                      <a:pPr indent="0" lvl="0" marL="0" rtl="0" algn="l">
                        <a:spcBef>
                          <a:spcPts val="0"/>
                        </a:spcBef>
                        <a:spcAft>
                          <a:spcPts val="0"/>
                        </a:spcAft>
                        <a:buNone/>
                      </a:pPr>
                      <a:r>
                        <a:rPr lang="en" sz="1200">
                          <a:solidFill>
                            <a:schemeClr val="dk1"/>
                          </a:solidFill>
                          <a:latin typeface="Average"/>
                          <a:ea typeface="Average"/>
                          <a:cs typeface="Average"/>
                          <a:sym typeface="Average"/>
                        </a:rPr>
                        <a:t>SGx530</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accent4"/>
                          </a:solidFill>
                          <a:latin typeface="Average"/>
                          <a:ea typeface="Average"/>
                          <a:cs typeface="Average"/>
                          <a:sym typeface="Average"/>
                        </a:rPr>
                        <a:t>Broadcom Videocore IV</a:t>
                      </a:r>
                      <a:endParaRPr sz="1200">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Nvidia Pascal, 256 CUDA cores</a:t>
                      </a:r>
                      <a:endParaRPr sz="12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USB ports</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4 USB 2.0</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accent4"/>
                          </a:solidFill>
                          <a:latin typeface="Average"/>
                          <a:ea typeface="Average"/>
                          <a:cs typeface="Average"/>
                          <a:sym typeface="Average"/>
                        </a:rPr>
                        <a:t>4 USB 2.0</a:t>
                      </a:r>
                      <a:endParaRPr sz="1200">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USB 3.0 + USB 2.0</a:t>
                      </a:r>
                      <a:endParaRPr sz="12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Power</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2.5A @5V</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accent4"/>
                          </a:solidFill>
                          <a:latin typeface="Average"/>
                          <a:ea typeface="Average"/>
                          <a:cs typeface="Average"/>
                          <a:sym typeface="Average"/>
                        </a:rPr>
                        <a:t>2.5A @ 5V</a:t>
                      </a:r>
                      <a:endParaRPr sz="1200">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2.5 @ 5V</a:t>
                      </a:r>
                      <a:endParaRPr sz="12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Memory</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512 MB</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accent4"/>
                          </a:solidFill>
                          <a:latin typeface="Average"/>
                          <a:ea typeface="Average"/>
                          <a:cs typeface="Average"/>
                          <a:sym typeface="Average"/>
                        </a:rPr>
                        <a:t>1GB</a:t>
                      </a:r>
                      <a:endParaRPr sz="1200">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8GB</a:t>
                      </a:r>
                      <a:endParaRPr sz="12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1800">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Storage</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Micro SD</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accent4"/>
                          </a:solidFill>
                          <a:latin typeface="Average"/>
                          <a:ea typeface="Average"/>
                          <a:cs typeface="Average"/>
                          <a:sym typeface="Average"/>
                        </a:rPr>
                        <a:t>Micro SD</a:t>
                      </a:r>
                      <a:endParaRPr sz="1200">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32 GB eMMC</a:t>
                      </a:r>
                      <a:endParaRPr sz="12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3700">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Software</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Linux</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accent4"/>
                          </a:solidFill>
                          <a:latin typeface="Average"/>
                          <a:ea typeface="Average"/>
                          <a:cs typeface="Average"/>
                          <a:sym typeface="Average"/>
                        </a:rPr>
                        <a:t>Raspbian</a:t>
                      </a:r>
                      <a:endParaRPr sz="1200">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Jetpack (linux)</a:t>
                      </a:r>
                      <a:endParaRPr sz="12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Price</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$150</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accent4"/>
                          </a:solidFill>
                          <a:latin typeface="Average"/>
                          <a:ea typeface="Average"/>
                          <a:cs typeface="Average"/>
                          <a:sym typeface="Average"/>
                        </a:rPr>
                        <a:t>$35</a:t>
                      </a:r>
                      <a:endParaRPr sz="1200">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$468.00</a:t>
                      </a:r>
                      <a:endParaRPr sz="12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Microcontroller</a:t>
            </a:r>
            <a:endParaRPr/>
          </a:p>
        </p:txBody>
      </p:sp>
      <p:sp>
        <p:nvSpPr>
          <p:cNvPr id="164" name="Google Shape;164;p2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ATMEGA328P from Arduino Uno</a:t>
            </a:r>
            <a:endParaRPr sz="1200"/>
          </a:p>
          <a:p>
            <a:pPr indent="-304800" lvl="0" marL="457200" rtl="0" algn="l">
              <a:spcBef>
                <a:spcPts val="1600"/>
              </a:spcBef>
              <a:spcAft>
                <a:spcPts val="0"/>
              </a:spcAft>
              <a:buSzPts val="1200"/>
              <a:buChar char="●"/>
            </a:pPr>
            <a:r>
              <a:rPr lang="en" sz="1200"/>
              <a:t>Easy to use</a:t>
            </a:r>
            <a:endParaRPr sz="1200"/>
          </a:p>
          <a:p>
            <a:pPr indent="-304800" lvl="0" marL="457200" rtl="0" algn="l">
              <a:spcBef>
                <a:spcPts val="0"/>
              </a:spcBef>
              <a:spcAft>
                <a:spcPts val="0"/>
              </a:spcAft>
              <a:buSzPts val="1200"/>
              <a:buChar char="●"/>
            </a:pPr>
            <a:r>
              <a:rPr lang="en" sz="1200"/>
              <a:t>Cheap</a:t>
            </a:r>
            <a:endParaRPr sz="1200"/>
          </a:p>
          <a:p>
            <a:pPr indent="-304800" lvl="0" marL="457200" rtl="0" algn="l">
              <a:spcBef>
                <a:spcPts val="0"/>
              </a:spcBef>
              <a:spcAft>
                <a:spcPts val="0"/>
              </a:spcAft>
              <a:buSzPts val="1200"/>
              <a:buChar char="●"/>
            </a:pPr>
            <a:r>
              <a:rPr lang="en" sz="1200"/>
              <a:t>Various Applications ranging in size</a:t>
            </a:r>
            <a:endParaRPr sz="1200"/>
          </a:p>
          <a:p>
            <a:pPr indent="0" lvl="0" marL="457200" rtl="0" algn="l">
              <a:spcBef>
                <a:spcPts val="1600"/>
              </a:spcBef>
              <a:spcAft>
                <a:spcPts val="0"/>
              </a:spcAft>
              <a:buNone/>
            </a:pPr>
            <a:r>
              <a:t/>
            </a:r>
            <a:endParaRPr sz="1200"/>
          </a:p>
          <a:p>
            <a:pPr indent="0" lvl="0" marL="457200" rtl="0" algn="l">
              <a:spcBef>
                <a:spcPts val="1600"/>
              </a:spcBef>
              <a:spcAft>
                <a:spcPts val="0"/>
              </a:spcAft>
              <a:buNone/>
            </a:pPr>
            <a:r>
              <a:t/>
            </a:r>
            <a:endParaRPr sz="1200"/>
          </a:p>
          <a:p>
            <a:pPr indent="0" lvl="0" marL="0" rtl="0" algn="l">
              <a:spcBef>
                <a:spcPts val="1600"/>
              </a:spcBef>
              <a:spcAft>
                <a:spcPts val="1600"/>
              </a:spcAft>
              <a:buNone/>
            </a:pPr>
            <a:r>
              <a:t/>
            </a:r>
            <a:endParaRPr/>
          </a:p>
        </p:txBody>
      </p:sp>
      <p:graphicFrame>
        <p:nvGraphicFramePr>
          <p:cNvPr id="165" name="Google Shape;165;p25"/>
          <p:cNvGraphicFramePr/>
          <p:nvPr/>
        </p:nvGraphicFramePr>
        <p:xfrm>
          <a:off x="3279975" y="1017725"/>
          <a:ext cx="3000000" cy="3000000"/>
        </p:xfrm>
        <a:graphic>
          <a:graphicData uri="http://schemas.openxmlformats.org/drawingml/2006/table">
            <a:tbl>
              <a:tblPr>
                <a:noFill/>
                <a:tableStyleId>{9FA7FD75-5324-4582-B7F3-30B064BD6370}</a:tableStyleId>
              </a:tblPr>
              <a:tblGrid>
                <a:gridCol w="1828800"/>
                <a:gridCol w="1828800"/>
                <a:gridCol w="1828800"/>
              </a:tblGrid>
              <a:tr h="12700">
                <a:tc>
                  <a:txBody>
                    <a:bodyPr>
                      <a:noAutofit/>
                    </a:bodyPr>
                    <a:lstStyle/>
                    <a:p>
                      <a:pPr indent="0" lvl="0" marL="0" rtl="0" algn="ctr">
                        <a:spcBef>
                          <a:spcPts val="0"/>
                        </a:spcBef>
                        <a:spcAft>
                          <a:spcPts val="0"/>
                        </a:spcAft>
                        <a:buNone/>
                      </a:pPr>
                      <a:r>
                        <a:t/>
                      </a:r>
                      <a:endParaRPr b="1" sz="1200">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200">
                          <a:solidFill>
                            <a:srgbClr val="FFFFFF"/>
                          </a:solidFill>
                          <a:latin typeface="Average"/>
                          <a:ea typeface="Average"/>
                          <a:cs typeface="Average"/>
                          <a:sym typeface="Average"/>
                        </a:rPr>
                        <a:t>CC3200</a:t>
                      </a:r>
                      <a:endParaRPr b="1" sz="1200">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200">
                          <a:solidFill>
                            <a:schemeClr val="accent4"/>
                          </a:solidFill>
                          <a:latin typeface="Average"/>
                          <a:ea typeface="Average"/>
                          <a:cs typeface="Average"/>
                          <a:sym typeface="Average"/>
                        </a:rPr>
                        <a:t>ATMega 328P </a:t>
                      </a:r>
                      <a:endParaRPr b="1" sz="12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n" sz="1200">
                          <a:solidFill>
                            <a:srgbClr val="FFFFFF"/>
                          </a:solidFill>
                          <a:latin typeface="Average"/>
                          <a:ea typeface="Average"/>
                          <a:cs typeface="Average"/>
                          <a:sym typeface="Average"/>
                        </a:rPr>
                        <a:t>Cost</a:t>
                      </a:r>
                      <a:endParaRPr sz="1200">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solidFill>
                            <a:srgbClr val="FFFFFF"/>
                          </a:solidFill>
                          <a:latin typeface="Average"/>
                          <a:ea typeface="Average"/>
                          <a:cs typeface="Average"/>
                          <a:sym typeface="Average"/>
                        </a:rPr>
                        <a:t>$0 (Provided by TI Lab)</a:t>
                      </a:r>
                      <a:endParaRPr sz="1200">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solidFill>
                            <a:schemeClr val="accent4"/>
                          </a:solidFill>
                          <a:latin typeface="Average"/>
                          <a:ea typeface="Average"/>
                          <a:cs typeface="Average"/>
                          <a:sym typeface="Average"/>
                        </a:rPr>
                        <a:t>$1.96</a:t>
                      </a:r>
                      <a:endParaRPr sz="12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n" sz="1200">
                          <a:solidFill>
                            <a:srgbClr val="FFFFFF"/>
                          </a:solidFill>
                          <a:latin typeface="Average"/>
                          <a:ea typeface="Average"/>
                          <a:cs typeface="Average"/>
                          <a:sym typeface="Average"/>
                        </a:rPr>
                        <a:t>Clock speed</a:t>
                      </a:r>
                      <a:endParaRPr sz="1200">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solidFill>
                            <a:srgbClr val="FFFFFF"/>
                          </a:solidFill>
                          <a:latin typeface="Average"/>
                          <a:ea typeface="Average"/>
                          <a:cs typeface="Average"/>
                          <a:sym typeface="Average"/>
                        </a:rPr>
                        <a:t>1MHz-80MHz</a:t>
                      </a:r>
                      <a:endParaRPr sz="1200">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solidFill>
                            <a:schemeClr val="accent4"/>
                          </a:solidFill>
                          <a:latin typeface="Average"/>
                          <a:ea typeface="Average"/>
                          <a:cs typeface="Average"/>
                          <a:sym typeface="Average"/>
                        </a:rPr>
                        <a:t>16Mhz</a:t>
                      </a:r>
                      <a:endParaRPr sz="12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n" sz="1200">
                          <a:solidFill>
                            <a:srgbClr val="FFFFFF"/>
                          </a:solidFill>
                          <a:latin typeface="Average"/>
                          <a:ea typeface="Average"/>
                          <a:cs typeface="Average"/>
                          <a:sym typeface="Average"/>
                        </a:rPr>
                        <a:t>GPIO pins</a:t>
                      </a:r>
                      <a:endParaRPr sz="1200">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solidFill>
                            <a:srgbClr val="FFFFFF"/>
                          </a:solidFill>
                          <a:latin typeface="Average"/>
                          <a:ea typeface="Average"/>
                          <a:cs typeface="Average"/>
                          <a:sym typeface="Average"/>
                        </a:rPr>
                        <a:t>27</a:t>
                      </a:r>
                      <a:endParaRPr sz="1200">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solidFill>
                            <a:schemeClr val="accent4"/>
                          </a:solidFill>
                          <a:latin typeface="Average"/>
                          <a:ea typeface="Average"/>
                          <a:cs typeface="Average"/>
                          <a:sym typeface="Average"/>
                        </a:rPr>
                        <a:t>54</a:t>
                      </a:r>
                      <a:endParaRPr sz="12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n" sz="1200">
                          <a:solidFill>
                            <a:srgbClr val="FFFFFF"/>
                          </a:solidFill>
                          <a:latin typeface="Average"/>
                          <a:ea typeface="Average"/>
                          <a:cs typeface="Average"/>
                          <a:sym typeface="Average"/>
                        </a:rPr>
                        <a:t>Operating voltage</a:t>
                      </a:r>
                      <a:endParaRPr sz="1200">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solidFill>
                            <a:srgbClr val="FFFFFF"/>
                          </a:solidFill>
                          <a:latin typeface="Average"/>
                          <a:ea typeface="Average"/>
                          <a:cs typeface="Average"/>
                          <a:sym typeface="Average"/>
                        </a:rPr>
                        <a:t>2.1V - 3.6V</a:t>
                      </a:r>
                      <a:endParaRPr sz="1200">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solidFill>
                            <a:schemeClr val="accent4"/>
                          </a:solidFill>
                          <a:latin typeface="Average"/>
                          <a:ea typeface="Average"/>
                          <a:cs typeface="Average"/>
                          <a:sym typeface="Average"/>
                        </a:rPr>
                        <a:t>5V</a:t>
                      </a:r>
                      <a:endParaRPr sz="12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n" sz="1200">
                          <a:solidFill>
                            <a:srgbClr val="FFFFFF"/>
                          </a:solidFill>
                          <a:latin typeface="Average"/>
                          <a:ea typeface="Average"/>
                          <a:cs typeface="Average"/>
                          <a:sym typeface="Average"/>
                        </a:rPr>
                        <a:t>Communication </a:t>
                      </a:r>
                      <a:endParaRPr sz="1200">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solidFill>
                            <a:srgbClr val="FFFFFF"/>
                          </a:solidFill>
                          <a:latin typeface="Average"/>
                          <a:ea typeface="Average"/>
                          <a:cs typeface="Average"/>
                          <a:sym typeface="Average"/>
                        </a:rPr>
                        <a:t>Wifi</a:t>
                      </a:r>
                      <a:endParaRPr sz="1200">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solidFill>
                            <a:schemeClr val="accent4"/>
                          </a:solidFill>
                          <a:latin typeface="Average"/>
                          <a:ea typeface="Average"/>
                          <a:cs typeface="Average"/>
                          <a:sym typeface="Average"/>
                        </a:rPr>
                        <a:t>With external module</a:t>
                      </a:r>
                      <a:endParaRPr sz="12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n" sz="1200">
                          <a:solidFill>
                            <a:srgbClr val="FFFFFF"/>
                          </a:solidFill>
                          <a:latin typeface="Average"/>
                          <a:ea typeface="Average"/>
                          <a:cs typeface="Average"/>
                          <a:sym typeface="Average"/>
                        </a:rPr>
                        <a:t>Temperature sensor</a:t>
                      </a:r>
                      <a:endParaRPr sz="1200">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solidFill>
                            <a:srgbClr val="FFFFFF"/>
                          </a:solidFill>
                          <a:latin typeface="Average"/>
                          <a:ea typeface="Average"/>
                          <a:cs typeface="Average"/>
                          <a:sym typeface="Average"/>
                        </a:rPr>
                        <a:t>yes</a:t>
                      </a:r>
                      <a:endParaRPr sz="1200">
                        <a:solidFill>
                          <a:srgbClr val="FFFFFF"/>
                        </a:solidFill>
                        <a:latin typeface="Average"/>
                        <a:ea typeface="Average"/>
                        <a:cs typeface="Average"/>
                        <a:sym typeface="Average"/>
                      </a:endParaRPr>
                    </a:p>
                  </a:txBody>
                  <a:tcPr marT="63500" marB="63500" marR="63500" marL="63500">
                    <a:lnL cap="flat" cmpd="sng" w="12700">
                      <a:solidFill>
                        <a:srgbClr val="FFFFFF"/>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solidFill>
                            <a:schemeClr val="accent4"/>
                          </a:solidFill>
                          <a:latin typeface="Average"/>
                          <a:ea typeface="Average"/>
                          <a:cs typeface="Average"/>
                          <a:sym typeface="Average"/>
                        </a:rPr>
                        <a:t>With external module</a:t>
                      </a:r>
                      <a:endParaRPr sz="12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pic>
        <p:nvPicPr>
          <p:cNvPr id="166" name="Google Shape;166;p25"/>
          <p:cNvPicPr preferRelativeResize="0"/>
          <p:nvPr/>
        </p:nvPicPr>
        <p:blipFill>
          <a:blip r:embed="rId3">
            <a:alphaModFix/>
          </a:blip>
          <a:stretch>
            <a:fillRect/>
          </a:stretch>
        </p:blipFill>
        <p:spPr>
          <a:xfrm>
            <a:off x="525875" y="2990680"/>
            <a:ext cx="2503020" cy="166324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Wifi Module</a:t>
            </a:r>
            <a:endParaRPr/>
          </a:p>
        </p:txBody>
      </p:sp>
      <p:sp>
        <p:nvSpPr>
          <p:cNvPr id="172" name="Google Shape;172;p2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ESP8266 ESP-01 </a:t>
            </a:r>
            <a:endParaRPr sz="1200"/>
          </a:p>
          <a:p>
            <a:pPr indent="-304800" lvl="0" marL="457200" rtl="0" algn="l">
              <a:spcBef>
                <a:spcPts val="1600"/>
              </a:spcBef>
              <a:spcAft>
                <a:spcPts val="0"/>
              </a:spcAft>
              <a:buSzPts val="1200"/>
              <a:buChar char="●"/>
            </a:pPr>
            <a:r>
              <a:rPr lang="en" sz="1200"/>
              <a:t>Used for breadboard testing</a:t>
            </a:r>
            <a:endParaRPr sz="1200"/>
          </a:p>
          <a:p>
            <a:pPr indent="-304800" lvl="0" marL="457200" rtl="0" algn="l">
              <a:spcBef>
                <a:spcPts val="0"/>
              </a:spcBef>
              <a:spcAft>
                <a:spcPts val="0"/>
              </a:spcAft>
              <a:buSzPts val="1200"/>
              <a:buChar char="●"/>
            </a:pPr>
            <a:r>
              <a:rPr lang="en" sz="1200"/>
              <a:t>Sent scale data to Thingspeak</a:t>
            </a:r>
            <a:endParaRPr sz="1200"/>
          </a:p>
          <a:p>
            <a:pPr indent="0" lvl="0" marL="0" rtl="0" algn="l">
              <a:spcBef>
                <a:spcPts val="1600"/>
              </a:spcBef>
              <a:spcAft>
                <a:spcPts val="0"/>
              </a:spcAft>
              <a:buNone/>
            </a:pPr>
            <a:r>
              <a:rPr lang="en" sz="1200"/>
              <a:t>ESP8266 ESP-12F</a:t>
            </a:r>
            <a:endParaRPr sz="1200"/>
          </a:p>
          <a:p>
            <a:pPr indent="-304800" lvl="0" marL="457200" rtl="0" algn="l">
              <a:spcBef>
                <a:spcPts val="1600"/>
              </a:spcBef>
              <a:spcAft>
                <a:spcPts val="0"/>
              </a:spcAft>
              <a:buSzPts val="1200"/>
              <a:buChar char="●"/>
            </a:pPr>
            <a:r>
              <a:rPr lang="en" sz="1200"/>
              <a:t>The antenna RF performance optimization</a:t>
            </a:r>
            <a:endParaRPr sz="1200"/>
          </a:p>
          <a:p>
            <a:pPr indent="-304800" lvl="0" marL="457200" rtl="0" algn="l">
              <a:spcBef>
                <a:spcPts val="0"/>
              </a:spcBef>
              <a:spcAft>
                <a:spcPts val="0"/>
              </a:spcAft>
              <a:buSzPts val="1200"/>
              <a:buChar char="●"/>
            </a:pPr>
            <a:r>
              <a:rPr lang="en" sz="1200"/>
              <a:t>Similar footprint</a:t>
            </a:r>
            <a:endParaRPr sz="1200"/>
          </a:p>
          <a:p>
            <a:pPr indent="-304800" lvl="0" marL="457200" rtl="0" algn="l">
              <a:spcBef>
                <a:spcPts val="0"/>
              </a:spcBef>
              <a:spcAft>
                <a:spcPts val="0"/>
              </a:spcAft>
              <a:buSzPts val="1200"/>
              <a:buChar char="●"/>
            </a:pPr>
            <a:r>
              <a:rPr lang="en" sz="1200"/>
              <a:t>Communication distance is increased by 30% -50%</a:t>
            </a:r>
            <a:endParaRPr sz="1200"/>
          </a:p>
          <a:p>
            <a:pPr indent="0" lvl="0" marL="0" rtl="0" algn="l">
              <a:spcBef>
                <a:spcPts val="1600"/>
              </a:spcBef>
              <a:spcAft>
                <a:spcPts val="1600"/>
              </a:spcAft>
              <a:buNone/>
            </a:pPr>
            <a:r>
              <a:t/>
            </a:r>
            <a:endParaRPr/>
          </a:p>
        </p:txBody>
      </p:sp>
      <p:pic>
        <p:nvPicPr>
          <p:cNvPr id="173" name="Google Shape;173;p26"/>
          <p:cNvPicPr preferRelativeResize="0"/>
          <p:nvPr/>
        </p:nvPicPr>
        <p:blipFill rotWithShape="1">
          <a:blip r:embed="rId3">
            <a:alphaModFix/>
          </a:blip>
          <a:srcRect b="17291" l="11596" r="14493" t="14897"/>
          <a:stretch/>
        </p:blipFill>
        <p:spPr>
          <a:xfrm rot="-5400000">
            <a:off x="3743950" y="728700"/>
            <a:ext cx="1738075" cy="1505675"/>
          </a:xfrm>
          <a:prstGeom prst="rect">
            <a:avLst/>
          </a:prstGeom>
          <a:noFill/>
          <a:ln>
            <a:noFill/>
          </a:ln>
        </p:spPr>
      </p:pic>
      <p:pic>
        <p:nvPicPr>
          <p:cNvPr id="174" name="Google Shape;174;p26"/>
          <p:cNvPicPr preferRelativeResize="0"/>
          <p:nvPr/>
        </p:nvPicPr>
        <p:blipFill rotWithShape="1">
          <a:blip r:embed="rId4">
            <a:alphaModFix/>
          </a:blip>
          <a:srcRect b="11611" l="6701" r="5006" t="3383"/>
          <a:stretch/>
        </p:blipFill>
        <p:spPr>
          <a:xfrm>
            <a:off x="4385625" y="2730650"/>
            <a:ext cx="1960375" cy="1887399"/>
          </a:xfrm>
          <a:prstGeom prst="rect">
            <a:avLst/>
          </a:prstGeom>
          <a:noFill/>
          <a:ln>
            <a:noFill/>
          </a:ln>
        </p:spPr>
      </p:pic>
      <p:pic>
        <p:nvPicPr>
          <p:cNvPr id="175" name="Google Shape;175;p26"/>
          <p:cNvPicPr preferRelativeResize="0"/>
          <p:nvPr/>
        </p:nvPicPr>
        <p:blipFill>
          <a:blip r:embed="rId5">
            <a:alphaModFix/>
          </a:blip>
          <a:stretch>
            <a:fillRect/>
          </a:stretch>
        </p:blipFill>
        <p:spPr>
          <a:xfrm>
            <a:off x="6106737" y="612488"/>
            <a:ext cx="2764975" cy="1887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311700" y="322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Touch Screen: Xiamen Touch Foil</a:t>
            </a:r>
            <a:endParaRPr/>
          </a:p>
        </p:txBody>
      </p:sp>
      <p:graphicFrame>
        <p:nvGraphicFramePr>
          <p:cNvPr id="181" name="Google Shape;181;p27"/>
          <p:cNvGraphicFramePr/>
          <p:nvPr/>
        </p:nvGraphicFramePr>
        <p:xfrm>
          <a:off x="2975800" y="1017725"/>
          <a:ext cx="3000000" cy="3000000"/>
        </p:xfrm>
        <a:graphic>
          <a:graphicData uri="http://schemas.openxmlformats.org/drawingml/2006/table">
            <a:tbl>
              <a:tblPr>
                <a:noFill/>
                <a:tableStyleId>{9FA7FD75-5324-4582-B7F3-30B064BD6370}</a:tableStyleId>
              </a:tblPr>
              <a:tblGrid>
                <a:gridCol w="1336175"/>
                <a:gridCol w="1102850"/>
                <a:gridCol w="1221600"/>
                <a:gridCol w="1221600"/>
                <a:gridCol w="1221600"/>
              </a:tblGrid>
              <a:tr h="12700">
                <a:tc>
                  <a:txBody>
                    <a:bodyPr>
                      <a:no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Vendor/Product name</a:t>
                      </a:r>
                      <a:endParaRPr b="1">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chemeClr val="accent4"/>
                          </a:solidFill>
                          <a:latin typeface="Average"/>
                          <a:ea typeface="Average"/>
                          <a:cs typeface="Average"/>
                          <a:sym typeface="Average"/>
                        </a:rPr>
                        <a:t>Xiamen Touch [16]</a:t>
                      </a:r>
                      <a:endParaRPr b="1">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Green Touch [15]</a:t>
                      </a:r>
                      <a:endParaRPr b="1">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600"/>
                        </a:spcAft>
                        <a:buNone/>
                      </a:pPr>
                      <a:r>
                        <a:rPr b="1" lang="en">
                          <a:solidFill>
                            <a:schemeClr val="dk1"/>
                          </a:solidFill>
                          <a:latin typeface="Average"/>
                          <a:ea typeface="Average"/>
                          <a:cs typeface="Average"/>
                          <a:sym typeface="Average"/>
                        </a:rPr>
                        <a:t>Gerteise [44]</a:t>
                      </a:r>
                      <a:endParaRPr b="1">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Pro Display [45]</a:t>
                      </a:r>
                      <a:endParaRPr b="1">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Touch Points</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10</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10</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N/A</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Response time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10ms</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&lt;10ms</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&lt;2.5ms</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18-50ms</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Driver Software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Linux, Mac</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Linux, Mac</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Windows, Linux</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Windows, Linux</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Light transmittance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&gt;93%</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&gt;90%</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N/A</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&gt;93%</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Aspect Ratio</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16:9 </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16:9</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16:9</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16:9</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Diagonal Size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32-47”</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5”-60”</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27-55”</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17”-100”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Time for shipping</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7 days</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N/A</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1- 2 months</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N/A</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Cost</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accent4"/>
                          </a:solidFill>
                          <a:latin typeface="Average"/>
                          <a:ea typeface="Average"/>
                          <a:cs typeface="Average"/>
                          <a:sym typeface="Average"/>
                        </a:rPr>
                        <a:t>$115</a:t>
                      </a:r>
                      <a:endParaRPr>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$105</a:t>
                      </a:r>
                      <a:endParaRPr>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$174.50</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$1,241</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82" name="Google Shape;182;p27"/>
          <p:cNvSpPr txBox="1"/>
          <p:nvPr/>
        </p:nvSpPr>
        <p:spPr>
          <a:xfrm>
            <a:off x="0" y="1187500"/>
            <a:ext cx="3000000" cy="3833100"/>
          </a:xfrm>
          <a:prstGeom prst="rect">
            <a:avLst/>
          </a:prstGeom>
          <a:noFill/>
          <a:ln>
            <a:noFill/>
          </a:ln>
        </p:spPr>
        <p:txBody>
          <a:bodyPr anchorCtr="0" anchor="t" bIns="91425" lIns="91425" spcFirstLastPara="1" rIns="91425" wrap="square" tIns="91425">
            <a:noAutofit/>
          </a:bodyPr>
          <a:lstStyle/>
          <a:p>
            <a:pPr indent="-203200" lvl="0" marL="228600" rtl="0" algn="l">
              <a:spcBef>
                <a:spcPts val="0"/>
              </a:spcBef>
              <a:spcAft>
                <a:spcPts val="0"/>
              </a:spcAft>
              <a:buClr>
                <a:schemeClr val="dk1"/>
              </a:buClr>
              <a:buSzPts val="1400"/>
              <a:buFont typeface="Average"/>
              <a:buChar char="●"/>
            </a:pPr>
            <a:r>
              <a:rPr lang="en" sz="1600">
                <a:solidFill>
                  <a:schemeClr val="dk1"/>
                </a:solidFill>
                <a:latin typeface="Average"/>
                <a:ea typeface="Average"/>
                <a:cs typeface="Average"/>
                <a:sym typeface="Average"/>
              </a:rPr>
              <a:t>Im</a:t>
            </a:r>
            <a:r>
              <a:rPr lang="en" sz="1600">
                <a:solidFill>
                  <a:schemeClr val="dk1"/>
                </a:solidFill>
                <a:latin typeface="Average"/>
                <a:ea typeface="Average"/>
                <a:cs typeface="Average"/>
                <a:sym typeface="Average"/>
              </a:rPr>
              <a:t>portant factors: estimated time for manufacturing, cost, response time, number of touch points, quality reviews, driver software</a:t>
            </a:r>
            <a:endParaRPr sz="1600">
              <a:solidFill>
                <a:schemeClr val="dk1"/>
              </a:solidFill>
              <a:latin typeface="Average"/>
              <a:ea typeface="Average"/>
              <a:cs typeface="Average"/>
              <a:sym typeface="Average"/>
            </a:endParaRPr>
          </a:p>
          <a:p>
            <a:pPr indent="-215900" lvl="0" marL="228600" rtl="0" algn="l">
              <a:spcBef>
                <a:spcPts val="0"/>
              </a:spcBef>
              <a:spcAft>
                <a:spcPts val="0"/>
              </a:spcAft>
              <a:buClr>
                <a:schemeClr val="dk1"/>
              </a:buClr>
              <a:buSzPts val="1600"/>
              <a:buFont typeface="Average"/>
              <a:buChar char="●"/>
            </a:pPr>
            <a:r>
              <a:rPr lang="en" sz="1600">
                <a:solidFill>
                  <a:schemeClr val="dk1"/>
                </a:solidFill>
                <a:latin typeface="Average"/>
                <a:ea typeface="Average"/>
                <a:cs typeface="Average"/>
                <a:sym typeface="Average"/>
              </a:rPr>
              <a:t>Capacitive touch foils varied very widely in cost. </a:t>
            </a:r>
            <a:endParaRPr sz="1600">
              <a:solidFill>
                <a:schemeClr val="dk1"/>
              </a:solidFill>
              <a:latin typeface="Average"/>
              <a:ea typeface="Average"/>
              <a:cs typeface="Average"/>
              <a:sym typeface="Average"/>
            </a:endParaRPr>
          </a:p>
          <a:p>
            <a:pPr indent="-215900" lvl="0" marL="228600" rtl="0" algn="l">
              <a:spcBef>
                <a:spcPts val="0"/>
              </a:spcBef>
              <a:spcAft>
                <a:spcPts val="0"/>
              </a:spcAft>
              <a:buClr>
                <a:schemeClr val="dk1"/>
              </a:buClr>
              <a:buSzPts val="1600"/>
              <a:buFont typeface="Average"/>
              <a:buChar char="●"/>
            </a:pPr>
            <a:r>
              <a:rPr lang="en" sz="1600">
                <a:solidFill>
                  <a:schemeClr val="dk1"/>
                </a:solidFill>
                <a:latin typeface="Average"/>
                <a:ea typeface="Average"/>
                <a:cs typeface="Average"/>
                <a:sym typeface="Average"/>
              </a:rPr>
              <a:t>Most US vendors cost upwards of $2000</a:t>
            </a:r>
            <a:endParaRPr sz="1600">
              <a:solidFill>
                <a:schemeClr val="dk1"/>
              </a:solidFill>
              <a:latin typeface="Average"/>
              <a:ea typeface="Average"/>
              <a:cs typeface="Average"/>
              <a:sym typeface="Average"/>
            </a:endParaRPr>
          </a:p>
          <a:p>
            <a:pPr indent="-215900" lvl="0" marL="228600" rtl="0" algn="l">
              <a:spcBef>
                <a:spcPts val="0"/>
              </a:spcBef>
              <a:spcAft>
                <a:spcPts val="0"/>
              </a:spcAft>
              <a:buClr>
                <a:schemeClr val="dk1"/>
              </a:buClr>
              <a:buSzPts val="1600"/>
              <a:buFont typeface="Average"/>
              <a:buChar char="●"/>
            </a:pPr>
            <a:r>
              <a:rPr lang="en" sz="1600">
                <a:solidFill>
                  <a:schemeClr val="dk1"/>
                </a:solidFill>
                <a:latin typeface="Average"/>
                <a:ea typeface="Average"/>
                <a:cs typeface="Average"/>
                <a:sym typeface="Average"/>
              </a:rPr>
              <a:t>alibaba.com was used to purchase directly from the manufacturer at a much more affordable price</a:t>
            </a:r>
            <a:endParaRPr sz="1200">
              <a:solidFill>
                <a:schemeClr val="dk1"/>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Load Cells</a:t>
            </a:r>
            <a:endParaRPr/>
          </a:p>
        </p:txBody>
      </p:sp>
      <p:sp>
        <p:nvSpPr>
          <p:cNvPr id="188" name="Google Shape;188;p28"/>
          <p:cNvSpPr txBox="1"/>
          <p:nvPr>
            <p:ph idx="1" type="body"/>
          </p:nvPr>
        </p:nvSpPr>
        <p:spPr>
          <a:xfrm>
            <a:off x="311700" y="1017725"/>
            <a:ext cx="426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choose to use load cells scavenged from previously owned kitchen scales due to budgetary constraints. All device specifications needed to be measured.</a:t>
            </a:r>
            <a:endParaRPr/>
          </a:p>
        </p:txBody>
      </p:sp>
      <p:graphicFrame>
        <p:nvGraphicFramePr>
          <p:cNvPr id="189" name="Google Shape;189;p28"/>
          <p:cNvGraphicFramePr/>
          <p:nvPr/>
        </p:nvGraphicFramePr>
        <p:xfrm>
          <a:off x="4639500" y="89538"/>
          <a:ext cx="3000000" cy="3000000"/>
        </p:xfrm>
        <a:graphic>
          <a:graphicData uri="http://schemas.openxmlformats.org/drawingml/2006/table">
            <a:tbl>
              <a:tblPr>
                <a:noFill/>
                <a:tableStyleId>{9FA7FD75-5324-4582-B7F3-30B064BD6370}</a:tableStyleId>
              </a:tblPr>
              <a:tblGrid>
                <a:gridCol w="1190625"/>
                <a:gridCol w="1038225"/>
                <a:gridCol w="1057275"/>
                <a:gridCol w="1100150"/>
              </a:tblGrid>
              <a:tr h="12700">
                <a:tc>
                  <a:txBody>
                    <a:bodyPr>
                      <a:noAutofit/>
                    </a:bodyPr>
                    <a:lstStyle/>
                    <a:p>
                      <a:pPr indent="0" lvl="0" marL="0" rtl="0" algn="l">
                        <a:spcBef>
                          <a:spcPts val="0"/>
                        </a:spcBef>
                        <a:spcAft>
                          <a:spcPts val="0"/>
                        </a:spcAft>
                        <a:buNone/>
                      </a:pPr>
                      <a:r>
                        <a:rPr b="1" lang="en" sz="1100">
                          <a:solidFill>
                            <a:schemeClr val="dk1"/>
                          </a:solidFill>
                          <a:latin typeface="Average"/>
                          <a:ea typeface="Average"/>
                          <a:cs typeface="Average"/>
                          <a:sym typeface="Average"/>
                        </a:rPr>
                        <a:t>Vendor/ Manufacturer</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100">
                          <a:solidFill>
                            <a:schemeClr val="dk1"/>
                          </a:solidFill>
                          <a:latin typeface="Average"/>
                          <a:ea typeface="Average"/>
                          <a:cs typeface="Average"/>
                          <a:sym typeface="Average"/>
                        </a:rPr>
                        <a:t>Omega [48]</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100">
                          <a:solidFill>
                            <a:schemeClr val="dk1"/>
                          </a:solidFill>
                          <a:latin typeface="Average"/>
                          <a:ea typeface="Average"/>
                          <a:cs typeface="Average"/>
                          <a:sym typeface="Average"/>
                        </a:rPr>
                        <a:t>Manyyear (alibaba) [49]</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just">
                        <a:spcBef>
                          <a:spcPts val="0"/>
                        </a:spcBef>
                        <a:spcAft>
                          <a:spcPts val="0"/>
                        </a:spcAft>
                        <a:buNone/>
                      </a:pPr>
                      <a:r>
                        <a:rPr b="1" lang="en" sz="1100">
                          <a:solidFill>
                            <a:schemeClr val="accent4"/>
                          </a:solidFill>
                          <a:latin typeface="Average"/>
                          <a:ea typeface="Average"/>
                          <a:cs typeface="Average"/>
                          <a:sym typeface="Average"/>
                        </a:rPr>
                        <a:t>Bigaint Digital Kitchen Scale </a:t>
                      </a:r>
                      <a:endParaRPr b="1" sz="1100">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Load Range</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0-25lb</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0-5kg</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accent4"/>
                          </a:solidFill>
                          <a:latin typeface="Average"/>
                          <a:ea typeface="Average"/>
                          <a:cs typeface="Average"/>
                          <a:sym typeface="Average"/>
                        </a:rPr>
                        <a:t>0-5kg</a:t>
                      </a:r>
                      <a:endParaRPr sz="1100">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Output Voltage</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1mV/V</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unknown</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accent4"/>
                          </a:solidFill>
                          <a:latin typeface="Average"/>
                          <a:ea typeface="Average"/>
                          <a:cs typeface="Average"/>
                          <a:sym typeface="Average"/>
                        </a:rPr>
                        <a:t>unknown</a:t>
                      </a:r>
                      <a:endParaRPr sz="1100">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Excitation Voltage</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5 V (DC)</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5 V (DC)</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accent4"/>
                          </a:solidFill>
                          <a:latin typeface="Average"/>
                          <a:ea typeface="Average"/>
                          <a:cs typeface="Average"/>
                          <a:sym typeface="Average"/>
                        </a:rPr>
                        <a:t>unknown</a:t>
                      </a:r>
                      <a:endParaRPr sz="1100">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Bridge Resistance</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≥350Ω</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1000Ω</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accent4"/>
                          </a:solidFill>
                          <a:latin typeface="Average"/>
                          <a:ea typeface="Average"/>
                          <a:cs typeface="Average"/>
                          <a:sym typeface="Average"/>
                        </a:rPr>
                        <a:t>~500Ω</a:t>
                      </a:r>
                      <a:endParaRPr sz="1100">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Thermal Sensitivity</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Low</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2% over operating temperature range</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accent4"/>
                          </a:solidFill>
                          <a:latin typeface="Average"/>
                          <a:ea typeface="Average"/>
                          <a:cs typeface="Average"/>
                          <a:sym typeface="Average"/>
                        </a:rPr>
                        <a:t>unknown</a:t>
                      </a:r>
                      <a:endParaRPr sz="1100">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Type</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Compression</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Compression</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accent4"/>
                          </a:solidFill>
                          <a:latin typeface="Average"/>
                          <a:ea typeface="Average"/>
                          <a:cs typeface="Average"/>
                          <a:sym typeface="Average"/>
                        </a:rPr>
                        <a:t>Compression</a:t>
                      </a:r>
                      <a:endParaRPr sz="1100">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Documentation</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Available</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Available</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accent4"/>
                          </a:solidFill>
                          <a:latin typeface="Average"/>
                          <a:ea typeface="Average"/>
                          <a:cs typeface="Average"/>
                          <a:sym typeface="Average"/>
                        </a:rPr>
                        <a:t>Not available</a:t>
                      </a:r>
                      <a:endParaRPr sz="1100">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Bridge type</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Full</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Full</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accent4"/>
                          </a:solidFill>
                          <a:latin typeface="Average"/>
                          <a:ea typeface="Average"/>
                          <a:cs typeface="Average"/>
                          <a:sym typeface="Average"/>
                        </a:rPr>
                        <a:t>Half</a:t>
                      </a:r>
                      <a:endParaRPr sz="1100">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Accuracy</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0.5%</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0.05%</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accent4"/>
                          </a:solidFill>
                          <a:latin typeface="Average"/>
                          <a:ea typeface="Average"/>
                          <a:cs typeface="Average"/>
                          <a:sym typeface="Average"/>
                        </a:rPr>
                        <a:t>unknown</a:t>
                      </a:r>
                      <a:endParaRPr sz="1100">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Size</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¾”</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37x47 mm</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accent4"/>
                          </a:solidFill>
                          <a:latin typeface="Average"/>
                          <a:ea typeface="Average"/>
                          <a:cs typeface="Average"/>
                          <a:sym typeface="Average"/>
                        </a:rPr>
                        <a:t>¾”</a:t>
                      </a:r>
                      <a:endParaRPr sz="1100">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Cost</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$350.00</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$150 (minimum order of 10 and shipping)</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100">
                          <a:solidFill>
                            <a:schemeClr val="accent4"/>
                          </a:solidFill>
                          <a:latin typeface="Average"/>
                          <a:ea typeface="Average"/>
                          <a:cs typeface="Average"/>
                          <a:sym typeface="Average"/>
                        </a:rPr>
                        <a:t>$0 (already owned)</a:t>
                      </a:r>
                      <a:endParaRPr sz="1100">
                        <a:solidFill>
                          <a:schemeClr val="accent4"/>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r>
            </a:tbl>
          </a:graphicData>
        </a:graphic>
      </p:graphicFrame>
      <p:pic>
        <p:nvPicPr>
          <p:cNvPr id="190" name="Google Shape;190;p28" title="Chart"/>
          <p:cNvPicPr preferRelativeResize="0"/>
          <p:nvPr/>
        </p:nvPicPr>
        <p:blipFill rotWithShape="1">
          <a:blip r:embed="rId3">
            <a:alphaModFix/>
          </a:blip>
          <a:srcRect b="0" l="0" r="0" t="3260"/>
          <a:stretch/>
        </p:blipFill>
        <p:spPr>
          <a:xfrm>
            <a:off x="271875" y="1879725"/>
            <a:ext cx="4182150" cy="2894000"/>
          </a:xfrm>
          <a:prstGeom prst="rect">
            <a:avLst/>
          </a:prstGeom>
          <a:noFill/>
          <a:ln>
            <a:noFill/>
          </a:ln>
        </p:spPr>
      </p:pic>
      <p:sp>
        <p:nvSpPr>
          <p:cNvPr id="191" name="Google Shape;191;p28"/>
          <p:cNvSpPr txBox="1"/>
          <p:nvPr/>
        </p:nvSpPr>
        <p:spPr>
          <a:xfrm>
            <a:off x="232050" y="4662000"/>
            <a:ext cx="4261800" cy="40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Average"/>
              <a:ea typeface="Average"/>
              <a:cs typeface="Average"/>
              <a:sym typeface="Average"/>
            </a:endParaRPr>
          </a:p>
          <a:p>
            <a:pPr indent="0" lvl="0" marL="0" rtl="0" algn="l">
              <a:spcBef>
                <a:spcPts val="0"/>
              </a:spcBef>
              <a:spcAft>
                <a:spcPts val="0"/>
              </a:spcAft>
              <a:buNone/>
            </a:pPr>
            <a:r>
              <a:rPr lang="en" sz="1100">
                <a:solidFill>
                  <a:schemeClr val="lt2"/>
                </a:solidFill>
                <a:latin typeface="Average"/>
                <a:ea typeface="Average"/>
                <a:cs typeface="Average"/>
                <a:sym typeface="Average"/>
              </a:rPr>
              <a:t>Load Cell Pair Output Voltage vs Applied Mass</a:t>
            </a:r>
            <a:endParaRPr sz="1100">
              <a:solidFill>
                <a:schemeClr val="lt2"/>
              </a:solidFill>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Selection for prototype</a:t>
            </a:r>
            <a:endParaRPr/>
          </a:p>
        </p:txBody>
      </p:sp>
      <p:pic>
        <p:nvPicPr>
          <p:cNvPr id="197" name="Google Shape;197;p29"/>
          <p:cNvPicPr preferRelativeResize="0"/>
          <p:nvPr/>
        </p:nvPicPr>
        <p:blipFill>
          <a:blip r:embed="rId3">
            <a:alphaModFix/>
          </a:blip>
          <a:stretch>
            <a:fillRect/>
          </a:stretch>
        </p:blipFill>
        <p:spPr>
          <a:xfrm>
            <a:off x="5208007" y="1017725"/>
            <a:ext cx="3839642" cy="3551149"/>
          </a:xfrm>
          <a:prstGeom prst="rect">
            <a:avLst/>
          </a:prstGeom>
          <a:noFill/>
          <a:ln>
            <a:noFill/>
          </a:ln>
        </p:spPr>
      </p:pic>
      <p:pic>
        <p:nvPicPr>
          <p:cNvPr id="198" name="Google Shape;198;p29"/>
          <p:cNvPicPr preferRelativeResize="0"/>
          <p:nvPr/>
        </p:nvPicPr>
        <p:blipFill rotWithShape="1">
          <a:blip r:embed="rId4">
            <a:alphaModFix/>
          </a:blip>
          <a:srcRect b="0" l="12500" r="28561" t="0"/>
          <a:stretch/>
        </p:blipFill>
        <p:spPr>
          <a:xfrm>
            <a:off x="311700" y="1464163"/>
            <a:ext cx="2685675" cy="2215175"/>
          </a:xfrm>
          <a:prstGeom prst="rect">
            <a:avLst/>
          </a:prstGeom>
          <a:noFill/>
          <a:ln>
            <a:noFill/>
          </a:ln>
        </p:spPr>
      </p:pic>
      <p:pic>
        <p:nvPicPr>
          <p:cNvPr id="199" name="Google Shape;199;p29"/>
          <p:cNvPicPr preferRelativeResize="0"/>
          <p:nvPr/>
        </p:nvPicPr>
        <p:blipFill>
          <a:blip r:embed="rId5">
            <a:alphaModFix/>
          </a:blip>
          <a:stretch>
            <a:fillRect/>
          </a:stretch>
        </p:blipFill>
        <p:spPr>
          <a:xfrm>
            <a:off x="2997375" y="1152475"/>
            <a:ext cx="2210622" cy="29475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Subsystem 1: Single Board Computer and Touchscreen</a:t>
            </a:r>
            <a:endParaRPr/>
          </a:p>
        </p:txBody>
      </p:sp>
      <p:sp>
        <p:nvSpPr>
          <p:cNvPr id="205" name="Google Shape;205;p30"/>
          <p:cNvSpPr txBox="1"/>
          <p:nvPr>
            <p:ph idx="1" type="body"/>
          </p:nvPr>
        </p:nvSpPr>
        <p:spPr>
          <a:xfrm>
            <a:off x="311700" y="1152475"/>
            <a:ext cx="3047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Issues with other technologies</a:t>
            </a:r>
            <a:endParaRPr sz="1200"/>
          </a:p>
          <a:p>
            <a:pPr indent="-304800" lvl="0" marL="457200" rtl="0" algn="l">
              <a:spcBef>
                <a:spcPts val="1600"/>
              </a:spcBef>
              <a:spcAft>
                <a:spcPts val="0"/>
              </a:spcAft>
              <a:buSzPts val="1200"/>
              <a:buChar char="●"/>
            </a:pPr>
            <a:r>
              <a:rPr lang="en" sz="1200"/>
              <a:t>Ghosting</a:t>
            </a:r>
            <a:endParaRPr sz="1200"/>
          </a:p>
          <a:p>
            <a:pPr indent="-304800" lvl="0" marL="457200" rtl="0" algn="l">
              <a:spcBef>
                <a:spcPts val="0"/>
              </a:spcBef>
              <a:spcAft>
                <a:spcPts val="0"/>
              </a:spcAft>
              <a:buSzPts val="1200"/>
              <a:buChar char="●"/>
            </a:pPr>
            <a:r>
              <a:rPr lang="en" sz="1200"/>
              <a:t>Bulky Projectors</a:t>
            </a:r>
            <a:endParaRPr sz="1200"/>
          </a:p>
          <a:p>
            <a:pPr indent="-304800" lvl="0" marL="457200" rtl="0" algn="l">
              <a:spcBef>
                <a:spcPts val="0"/>
              </a:spcBef>
              <a:spcAft>
                <a:spcPts val="0"/>
              </a:spcAft>
              <a:buSzPts val="1200"/>
              <a:buChar char="●"/>
            </a:pPr>
            <a:r>
              <a:rPr lang="en" sz="1200"/>
              <a:t>Expensive parts</a:t>
            </a:r>
            <a:endParaRPr sz="1200"/>
          </a:p>
          <a:p>
            <a:pPr indent="0" lvl="0" marL="914400" rtl="0" algn="l">
              <a:spcBef>
                <a:spcPts val="1600"/>
              </a:spcBef>
              <a:spcAft>
                <a:spcPts val="1600"/>
              </a:spcAft>
              <a:buNone/>
            </a:pPr>
            <a:r>
              <a:t/>
            </a:r>
            <a:endParaRPr sz="1200"/>
          </a:p>
        </p:txBody>
      </p:sp>
      <p:graphicFrame>
        <p:nvGraphicFramePr>
          <p:cNvPr id="206" name="Google Shape;206;p30"/>
          <p:cNvGraphicFramePr/>
          <p:nvPr/>
        </p:nvGraphicFramePr>
        <p:xfrm>
          <a:off x="3850975" y="1017725"/>
          <a:ext cx="3000000" cy="3000000"/>
        </p:xfrm>
        <a:graphic>
          <a:graphicData uri="http://schemas.openxmlformats.org/drawingml/2006/table">
            <a:tbl>
              <a:tblPr>
                <a:noFill/>
                <a:tableStyleId>{9FA7FD75-5324-4582-B7F3-30B064BD6370}</a:tableStyleId>
              </a:tblPr>
              <a:tblGrid>
                <a:gridCol w="1211100"/>
                <a:gridCol w="1050800"/>
                <a:gridCol w="1282325"/>
                <a:gridCol w="1593975"/>
              </a:tblGrid>
              <a:tr h="444375">
                <a:tc>
                  <a:txBody>
                    <a:bodyPr>
                      <a:noAutofit/>
                    </a:bodyPr>
                    <a:lstStyle/>
                    <a:p>
                      <a:pPr indent="0" lvl="0" marL="0" rtl="0" algn="l">
                        <a:spcBef>
                          <a:spcPts val="0"/>
                        </a:spcBef>
                        <a:spcAft>
                          <a:spcPts val="0"/>
                        </a:spcAft>
                        <a:buNone/>
                      </a:pPr>
                      <a:r>
                        <a:rPr b="1" lang="en" sz="1000">
                          <a:solidFill>
                            <a:schemeClr val="dk1"/>
                          </a:solidFill>
                          <a:latin typeface="Oswald"/>
                          <a:ea typeface="Oswald"/>
                          <a:cs typeface="Oswald"/>
                          <a:sym typeface="Oswald"/>
                        </a:rPr>
                        <a:t>Technology</a:t>
                      </a:r>
                      <a:endParaRPr b="1" sz="1000">
                        <a:solidFill>
                          <a:schemeClr val="dk1"/>
                        </a:solidFill>
                        <a:latin typeface="Oswald"/>
                        <a:ea typeface="Oswald"/>
                        <a:cs typeface="Oswald"/>
                        <a:sym typeface="Oswald"/>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000">
                          <a:solidFill>
                            <a:schemeClr val="accent4"/>
                          </a:solidFill>
                          <a:latin typeface="Oswald"/>
                          <a:ea typeface="Oswald"/>
                          <a:cs typeface="Oswald"/>
                          <a:sym typeface="Oswald"/>
                        </a:rPr>
                        <a:t>Capacitive Touch foil [15],[16]</a:t>
                      </a:r>
                      <a:endParaRPr b="1" sz="1000">
                        <a:solidFill>
                          <a:schemeClr val="accent4"/>
                        </a:solidFill>
                        <a:latin typeface="Oswald"/>
                        <a:ea typeface="Oswald"/>
                        <a:cs typeface="Oswald"/>
                        <a:sym typeface="Oswald"/>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000">
                          <a:solidFill>
                            <a:schemeClr val="dk1"/>
                          </a:solidFill>
                          <a:latin typeface="Oswald"/>
                          <a:ea typeface="Oswald"/>
                          <a:cs typeface="Oswald"/>
                          <a:sym typeface="Oswald"/>
                        </a:rPr>
                        <a:t>Rear Diffused Illumination (RDI)</a:t>
                      </a:r>
                      <a:endParaRPr b="1" sz="1000">
                        <a:solidFill>
                          <a:schemeClr val="dk1"/>
                        </a:solidFill>
                        <a:latin typeface="Oswald"/>
                        <a:ea typeface="Oswald"/>
                        <a:cs typeface="Oswald"/>
                        <a:sym typeface="Oswald"/>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000">
                          <a:solidFill>
                            <a:schemeClr val="dk1"/>
                          </a:solidFill>
                          <a:latin typeface="Oswald"/>
                          <a:ea typeface="Oswald"/>
                          <a:cs typeface="Oswald"/>
                          <a:sym typeface="Oswald"/>
                        </a:rPr>
                        <a:t>Frustrated Total Internal Reflection (FTIR)</a:t>
                      </a:r>
                      <a:endParaRPr b="1" sz="1000">
                        <a:solidFill>
                          <a:schemeClr val="dk1"/>
                        </a:solidFill>
                        <a:latin typeface="Oswald"/>
                        <a:ea typeface="Oswald"/>
                        <a:cs typeface="Oswald"/>
                        <a:sym typeface="Oswald"/>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4275">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Response time</a:t>
                      </a:r>
                      <a:endParaRPr sz="1000">
                        <a:solidFill>
                          <a:schemeClr val="dk1"/>
                        </a:solidFill>
                        <a:latin typeface="Oswald"/>
                        <a:ea typeface="Oswald"/>
                        <a:cs typeface="Oswald"/>
                        <a:sym typeface="Oswald"/>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accent4"/>
                          </a:solidFill>
                          <a:latin typeface="Oswald"/>
                          <a:ea typeface="Oswald"/>
                          <a:cs typeface="Oswald"/>
                          <a:sym typeface="Oswald"/>
                        </a:rPr>
                        <a:t>Fast</a:t>
                      </a:r>
                      <a:endParaRPr sz="1000">
                        <a:solidFill>
                          <a:schemeClr val="accent4"/>
                        </a:solidFill>
                        <a:latin typeface="Oswald"/>
                        <a:ea typeface="Oswald"/>
                        <a:cs typeface="Oswald"/>
                        <a:sym typeface="Oswald"/>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Medium</a:t>
                      </a:r>
                      <a:endParaRPr sz="1000">
                        <a:solidFill>
                          <a:schemeClr val="dk1"/>
                        </a:solidFill>
                        <a:latin typeface="Oswald"/>
                        <a:ea typeface="Oswald"/>
                        <a:cs typeface="Oswald"/>
                        <a:sym typeface="Oswald"/>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Medium</a:t>
                      </a:r>
                      <a:endParaRPr sz="1000">
                        <a:solidFill>
                          <a:schemeClr val="dk1"/>
                        </a:solidFill>
                        <a:latin typeface="Oswald"/>
                        <a:ea typeface="Oswald"/>
                        <a:cs typeface="Oswald"/>
                        <a:sym typeface="Oswald"/>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4325">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Multitouch</a:t>
                      </a:r>
                      <a:endParaRPr sz="1000">
                        <a:solidFill>
                          <a:schemeClr val="dk1"/>
                        </a:solidFill>
                        <a:latin typeface="Oswald"/>
                        <a:ea typeface="Oswald"/>
                        <a:cs typeface="Oswald"/>
                        <a:sym typeface="Oswald"/>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accent4"/>
                          </a:solidFill>
                          <a:latin typeface="Oswald"/>
                          <a:ea typeface="Oswald"/>
                          <a:cs typeface="Oswald"/>
                          <a:sym typeface="Oswald"/>
                        </a:rPr>
                        <a:t>Touch points add to cost</a:t>
                      </a:r>
                      <a:endParaRPr sz="1000">
                        <a:solidFill>
                          <a:schemeClr val="accent4"/>
                        </a:solidFill>
                        <a:latin typeface="Oswald"/>
                        <a:ea typeface="Oswald"/>
                        <a:cs typeface="Oswald"/>
                        <a:sym typeface="Oswald"/>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Depends on software</a:t>
                      </a:r>
                      <a:endParaRPr sz="1000">
                        <a:solidFill>
                          <a:schemeClr val="dk1"/>
                        </a:solidFill>
                        <a:latin typeface="Oswald"/>
                        <a:ea typeface="Oswald"/>
                        <a:cs typeface="Oswald"/>
                        <a:sym typeface="Oswald"/>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Depends on software</a:t>
                      </a:r>
                      <a:endParaRPr sz="1000">
                        <a:solidFill>
                          <a:schemeClr val="dk1"/>
                        </a:solidFill>
                        <a:latin typeface="Oswald"/>
                        <a:ea typeface="Oswald"/>
                        <a:cs typeface="Oswald"/>
                        <a:sym typeface="Oswald"/>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4325">
                <a:tc>
                  <a:txBody>
                    <a:bodyPr>
                      <a:noAutofit/>
                    </a:bodyPr>
                    <a:lstStyle/>
                    <a:p>
                      <a:pPr indent="0" lvl="0" marL="0" rtl="0" algn="just">
                        <a:spcBef>
                          <a:spcPts val="0"/>
                        </a:spcBef>
                        <a:spcAft>
                          <a:spcPts val="0"/>
                        </a:spcAft>
                        <a:buNone/>
                      </a:pPr>
                      <a:r>
                        <a:rPr lang="en" sz="1000">
                          <a:solidFill>
                            <a:schemeClr val="dk1"/>
                          </a:solidFill>
                          <a:latin typeface="Oswald"/>
                          <a:ea typeface="Oswald"/>
                          <a:cs typeface="Oswald"/>
                          <a:sym typeface="Oswald"/>
                        </a:rPr>
                        <a:t>Light transmittance</a:t>
                      </a:r>
                      <a:endParaRPr sz="1000">
                        <a:solidFill>
                          <a:schemeClr val="dk1"/>
                        </a:solidFill>
                        <a:latin typeface="Oswald"/>
                        <a:ea typeface="Oswald"/>
                        <a:cs typeface="Oswald"/>
                        <a:sym typeface="Oswald"/>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accent4"/>
                          </a:solidFill>
                          <a:latin typeface="Oswald"/>
                          <a:ea typeface="Oswald"/>
                          <a:cs typeface="Oswald"/>
                          <a:sym typeface="Oswald"/>
                        </a:rPr>
                        <a:t>High </a:t>
                      </a:r>
                      <a:endParaRPr sz="1000">
                        <a:solidFill>
                          <a:schemeClr val="accent4"/>
                        </a:solidFill>
                        <a:latin typeface="Oswald"/>
                        <a:ea typeface="Oswald"/>
                        <a:cs typeface="Oswald"/>
                        <a:sym typeface="Oswald"/>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100%</a:t>
                      </a:r>
                      <a:endParaRPr sz="1000">
                        <a:solidFill>
                          <a:schemeClr val="dk1"/>
                        </a:solidFill>
                        <a:latin typeface="Oswald"/>
                        <a:ea typeface="Oswald"/>
                        <a:cs typeface="Oswald"/>
                        <a:sym typeface="Oswald"/>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100%</a:t>
                      </a:r>
                      <a:endParaRPr sz="1000">
                        <a:solidFill>
                          <a:schemeClr val="dk1"/>
                        </a:solidFill>
                        <a:latin typeface="Oswald"/>
                        <a:ea typeface="Oswald"/>
                        <a:cs typeface="Oswald"/>
                        <a:sym typeface="Oswald"/>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4325">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Sensitivity to objects</a:t>
                      </a:r>
                      <a:endParaRPr sz="1000">
                        <a:solidFill>
                          <a:schemeClr val="dk1"/>
                        </a:solidFill>
                        <a:latin typeface="Oswald"/>
                        <a:ea typeface="Oswald"/>
                        <a:cs typeface="Oswald"/>
                        <a:sym typeface="Oswald"/>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accent4"/>
                          </a:solidFill>
                          <a:latin typeface="Oswald"/>
                          <a:ea typeface="Oswald"/>
                          <a:cs typeface="Oswald"/>
                          <a:sym typeface="Oswald"/>
                        </a:rPr>
                        <a:t>Low</a:t>
                      </a:r>
                      <a:endParaRPr sz="1000">
                        <a:solidFill>
                          <a:schemeClr val="accent4"/>
                        </a:solidFill>
                        <a:latin typeface="Oswald"/>
                        <a:ea typeface="Oswald"/>
                        <a:cs typeface="Oswald"/>
                        <a:sym typeface="Oswald"/>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High</a:t>
                      </a:r>
                      <a:endParaRPr sz="1000">
                        <a:solidFill>
                          <a:schemeClr val="dk1"/>
                        </a:solidFill>
                        <a:latin typeface="Oswald"/>
                        <a:ea typeface="Oswald"/>
                        <a:cs typeface="Oswald"/>
                        <a:sym typeface="Oswald"/>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High</a:t>
                      </a:r>
                      <a:endParaRPr sz="1000">
                        <a:solidFill>
                          <a:schemeClr val="dk1"/>
                        </a:solidFill>
                        <a:latin typeface="Oswald"/>
                        <a:ea typeface="Oswald"/>
                        <a:cs typeface="Oswald"/>
                        <a:sym typeface="Oswald"/>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4375">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Sensitivity to noise </a:t>
                      </a:r>
                      <a:endParaRPr sz="1000">
                        <a:solidFill>
                          <a:schemeClr val="dk1"/>
                        </a:solidFill>
                        <a:latin typeface="Oswald"/>
                        <a:ea typeface="Oswald"/>
                        <a:cs typeface="Oswald"/>
                        <a:sym typeface="Oswald"/>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accent4"/>
                          </a:solidFill>
                          <a:latin typeface="Oswald"/>
                          <a:ea typeface="Oswald"/>
                          <a:cs typeface="Oswald"/>
                          <a:sym typeface="Oswald"/>
                        </a:rPr>
                        <a:t>Moderate (magnetic, electrical)</a:t>
                      </a:r>
                      <a:endParaRPr sz="1000">
                        <a:solidFill>
                          <a:schemeClr val="accent4"/>
                        </a:solidFill>
                        <a:latin typeface="Oswald"/>
                        <a:ea typeface="Oswald"/>
                        <a:cs typeface="Oswald"/>
                        <a:sym typeface="Oswald"/>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High (natural light)</a:t>
                      </a:r>
                      <a:endParaRPr sz="1000">
                        <a:solidFill>
                          <a:schemeClr val="dk1"/>
                        </a:solidFill>
                        <a:latin typeface="Oswald"/>
                        <a:ea typeface="Oswald"/>
                        <a:cs typeface="Oswald"/>
                        <a:sym typeface="Oswald"/>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Moderate (natural light)</a:t>
                      </a:r>
                      <a:endParaRPr sz="1000">
                        <a:solidFill>
                          <a:schemeClr val="dk1"/>
                        </a:solidFill>
                        <a:latin typeface="Oswald"/>
                        <a:ea typeface="Oswald"/>
                        <a:cs typeface="Oswald"/>
                        <a:sym typeface="Oswald"/>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4275">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Installation size</a:t>
                      </a:r>
                      <a:endParaRPr sz="1000">
                        <a:solidFill>
                          <a:schemeClr val="dk1"/>
                        </a:solidFill>
                        <a:latin typeface="Oswald"/>
                        <a:ea typeface="Oswald"/>
                        <a:cs typeface="Oswald"/>
                        <a:sym typeface="Oswald"/>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accent4"/>
                          </a:solidFill>
                          <a:latin typeface="Oswald"/>
                          <a:ea typeface="Oswald"/>
                          <a:cs typeface="Oswald"/>
                          <a:sym typeface="Oswald"/>
                        </a:rPr>
                        <a:t>Small </a:t>
                      </a:r>
                      <a:endParaRPr sz="1000">
                        <a:solidFill>
                          <a:schemeClr val="accent4"/>
                        </a:solidFill>
                        <a:latin typeface="Oswald"/>
                        <a:ea typeface="Oswald"/>
                        <a:cs typeface="Oswald"/>
                        <a:sym typeface="Oswald"/>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Large </a:t>
                      </a:r>
                      <a:endParaRPr sz="1000">
                        <a:solidFill>
                          <a:schemeClr val="dk1"/>
                        </a:solidFill>
                        <a:latin typeface="Oswald"/>
                        <a:ea typeface="Oswald"/>
                        <a:cs typeface="Oswald"/>
                        <a:sym typeface="Oswald"/>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Large</a:t>
                      </a:r>
                      <a:endParaRPr sz="1000">
                        <a:solidFill>
                          <a:schemeClr val="dk1"/>
                        </a:solidFill>
                        <a:latin typeface="Oswald"/>
                        <a:ea typeface="Oswald"/>
                        <a:cs typeface="Oswald"/>
                        <a:sym typeface="Oswald"/>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4375">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Suitability for kitchen application</a:t>
                      </a:r>
                      <a:endParaRPr sz="1000">
                        <a:solidFill>
                          <a:schemeClr val="dk1"/>
                        </a:solidFill>
                        <a:latin typeface="Oswald"/>
                        <a:ea typeface="Oswald"/>
                        <a:cs typeface="Oswald"/>
                        <a:sym typeface="Oswald"/>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accent4"/>
                          </a:solidFill>
                          <a:latin typeface="Oswald"/>
                          <a:ea typeface="Oswald"/>
                          <a:cs typeface="Oswald"/>
                          <a:sym typeface="Oswald"/>
                        </a:rPr>
                        <a:t>High</a:t>
                      </a:r>
                      <a:endParaRPr sz="1000">
                        <a:solidFill>
                          <a:schemeClr val="accent4"/>
                        </a:solidFill>
                        <a:latin typeface="Oswald"/>
                        <a:ea typeface="Oswald"/>
                        <a:cs typeface="Oswald"/>
                        <a:sym typeface="Oswald"/>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Moderate</a:t>
                      </a:r>
                      <a:endParaRPr sz="1000">
                        <a:solidFill>
                          <a:schemeClr val="dk1"/>
                        </a:solidFill>
                        <a:latin typeface="Oswald"/>
                        <a:ea typeface="Oswald"/>
                        <a:cs typeface="Oswald"/>
                        <a:sym typeface="Oswald"/>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Unsuitable (exposed LEDs and electronics on counter surface)</a:t>
                      </a:r>
                      <a:endParaRPr sz="1000">
                        <a:solidFill>
                          <a:schemeClr val="dk1"/>
                        </a:solidFill>
                        <a:latin typeface="Oswald"/>
                        <a:ea typeface="Oswald"/>
                        <a:cs typeface="Oswald"/>
                        <a:sym typeface="Oswald"/>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4325">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Software</a:t>
                      </a:r>
                      <a:endParaRPr sz="1000">
                        <a:solidFill>
                          <a:schemeClr val="dk1"/>
                        </a:solidFill>
                        <a:latin typeface="Oswald"/>
                        <a:ea typeface="Oswald"/>
                        <a:cs typeface="Oswald"/>
                        <a:sym typeface="Oswald"/>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accent4"/>
                          </a:solidFill>
                          <a:latin typeface="Oswald"/>
                          <a:ea typeface="Oswald"/>
                          <a:cs typeface="Oswald"/>
                          <a:sym typeface="Oswald"/>
                        </a:rPr>
                        <a:t>Provided by manufacturer</a:t>
                      </a:r>
                      <a:endParaRPr sz="1000">
                        <a:solidFill>
                          <a:schemeClr val="accent4"/>
                        </a:solidFill>
                        <a:latin typeface="Oswald"/>
                        <a:ea typeface="Oswald"/>
                        <a:cs typeface="Oswald"/>
                        <a:sym typeface="Oswald"/>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Open source (OpenCV, CCV2)</a:t>
                      </a:r>
                      <a:endParaRPr sz="1000">
                        <a:solidFill>
                          <a:schemeClr val="dk1"/>
                        </a:solidFill>
                        <a:latin typeface="Oswald"/>
                        <a:ea typeface="Oswald"/>
                        <a:cs typeface="Oswald"/>
                        <a:sym typeface="Oswald"/>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Open source (OpenCV)</a:t>
                      </a:r>
                      <a:endParaRPr sz="1000">
                        <a:solidFill>
                          <a:schemeClr val="dk1"/>
                        </a:solidFill>
                        <a:latin typeface="Oswald"/>
                        <a:ea typeface="Oswald"/>
                        <a:cs typeface="Oswald"/>
                        <a:sym typeface="Oswald"/>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4325">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Cost</a:t>
                      </a:r>
                      <a:endParaRPr sz="1000">
                        <a:solidFill>
                          <a:schemeClr val="dk1"/>
                        </a:solidFill>
                        <a:latin typeface="Oswald"/>
                        <a:ea typeface="Oswald"/>
                        <a:cs typeface="Oswald"/>
                        <a:sym typeface="Oswald"/>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accent4"/>
                          </a:solidFill>
                          <a:latin typeface="Oswald"/>
                          <a:ea typeface="Oswald"/>
                          <a:cs typeface="Oswald"/>
                          <a:sym typeface="Oswald"/>
                        </a:rPr>
                        <a:t>Large range ($100-$2000)</a:t>
                      </a:r>
                      <a:endParaRPr sz="1000">
                        <a:solidFill>
                          <a:schemeClr val="accent4"/>
                        </a:solidFill>
                        <a:latin typeface="Oswald"/>
                        <a:ea typeface="Oswald"/>
                        <a:cs typeface="Oswald"/>
                        <a:sym typeface="Oswald"/>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chemeClr val="dk1"/>
                          </a:solidFill>
                          <a:latin typeface="Oswald"/>
                          <a:ea typeface="Oswald"/>
                          <a:cs typeface="Oswald"/>
                          <a:sym typeface="Oswald"/>
                        </a:rPr>
                        <a:t>Moderate </a:t>
                      </a:r>
                      <a:endParaRPr sz="1000">
                        <a:solidFill>
                          <a:schemeClr val="dk1"/>
                        </a:solidFill>
                        <a:latin typeface="Oswald"/>
                        <a:ea typeface="Oswald"/>
                        <a:cs typeface="Oswald"/>
                        <a:sym typeface="Oswald"/>
                      </a:endParaRPr>
                    </a:p>
                    <a:p>
                      <a:pPr indent="0" lvl="0" marL="0" rtl="0" algn="just">
                        <a:spcBef>
                          <a:spcPts val="0"/>
                        </a:spcBef>
                        <a:spcAft>
                          <a:spcPts val="0"/>
                        </a:spcAft>
                        <a:buNone/>
                      </a:pPr>
                      <a:r>
                        <a:rPr lang="en" sz="1000">
                          <a:solidFill>
                            <a:schemeClr val="dk1"/>
                          </a:solidFill>
                          <a:latin typeface="Oswald"/>
                          <a:ea typeface="Oswald"/>
                          <a:cs typeface="Oswald"/>
                          <a:sym typeface="Oswald"/>
                        </a:rPr>
                        <a:t>(~$100)</a:t>
                      </a:r>
                      <a:endParaRPr sz="1000">
                        <a:solidFill>
                          <a:schemeClr val="dk1"/>
                        </a:solidFill>
                        <a:latin typeface="Oswald"/>
                        <a:ea typeface="Oswald"/>
                        <a:cs typeface="Oswald"/>
                        <a:sym typeface="Oswald"/>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n" sz="1000">
                          <a:solidFill>
                            <a:schemeClr val="dk1"/>
                          </a:solidFill>
                          <a:latin typeface="Oswald"/>
                          <a:ea typeface="Oswald"/>
                          <a:cs typeface="Oswald"/>
                          <a:sym typeface="Oswald"/>
                        </a:rPr>
                        <a:t>Moderate </a:t>
                      </a:r>
                      <a:endParaRPr sz="1000">
                        <a:solidFill>
                          <a:schemeClr val="dk1"/>
                        </a:solidFill>
                        <a:latin typeface="Oswald"/>
                        <a:ea typeface="Oswald"/>
                        <a:cs typeface="Oswald"/>
                        <a:sym typeface="Oswald"/>
                      </a:endParaRPr>
                    </a:p>
                    <a:p>
                      <a:pPr indent="0" lvl="0" marL="0" rtl="0" algn="just">
                        <a:spcBef>
                          <a:spcPts val="0"/>
                        </a:spcBef>
                        <a:spcAft>
                          <a:spcPts val="0"/>
                        </a:spcAft>
                        <a:buNone/>
                      </a:pPr>
                      <a:r>
                        <a:rPr lang="en" sz="1000">
                          <a:solidFill>
                            <a:schemeClr val="dk1"/>
                          </a:solidFill>
                          <a:latin typeface="Oswald"/>
                          <a:ea typeface="Oswald"/>
                          <a:cs typeface="Oswald"/>
                          <a:sym typeface="Oswald"/>
                        </a:rPr>
                        <a:t>(~$100)</a:t>
                      </a:r>
                      <a:endParaRPr sz="1000">
                        <a:solidFill>
                          <a:schemeClr val="dk1"/>
                        </a:solidFill>
                        <a:latin typeface="Oswald"/>
                        <a:ea typeface="Oswald"/>
                        <a:cs typeface="Oswald"/>
                        <a:sym typeface="Oswald"/>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207" name="Google Shape;207;p30"/>
          <p:cNvPicPr preferRelativeResize="0"/>
          <p:nvPr/>
        </p:nvPicPr>
        <p:blipFill>
          <a:blip r:embed="rId3">
            <a:alphaModFix/>
          </a:blip>
          <a:stretch>
            <a:fillRect/>
          </a:stretch>
        </p:blipFill>
        <p:spPr>
          <a:xfrm>
            <a:off x="461114" y="2433625"/>
            <a:ext cx="2748873" cy="25599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Subsystem 2: Wireless Scale</a:t>
            </a:r>
            <a:endParaRPr/>
          </a:p>
        </p:txBody>
      </p:sp>
      <p:sp>
        <p:nvSpPr>
          <p:cNvPr id="213" name="Google Shape;213;p31"/>
          <p:cNvSpPr txBox="1"/>
          <p:nvPr>
            <p:ph idx="1" type="body"/>
          </p:nvPr>
        </p:nvSpPr>
        <p:spPr>
          <a:xfrm>
            <a:off x="311700" y="1164925"/>
            <a:ext cx="4146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Successes:</a:t>
            </a:r>
            <a:endParaRPr/>
          </a:p>
          <a:p>
            <a:pPr indent="-342900" lvl="0" marL="457200" rtl="0" algn="l">
              <a:lnSpc>
                <a:spcPct val="100000"/>
              </a:lnSpc>
              <a:spcBef>
                <a:spcPts val="1600"/>
              </a:spcBef>
              <a:spcAft>
                <a:spcPts val="0"/>
              </a:spcAft>
              <a:buSzPts val="1800"/>
              <a:buChar char="●"/>
            </a:pPr>
            <a:r>
              <a:rPr lang="en"/>
              <a:t>breadboard testing went well, load cells and A/D seem to be operating linearly and accurately</a:t>
            </a:r>
            <a:endParaRPr/>
          </a:p>
          <a:p>
            <a:pPr indent="-342900" lvl="0" marL="457200" rtl="0" algn="l">
              <a:lnSpc>
                <a:spcPct val="100000"/>
              </a:lnSpc>
              <a:spcBef>
                <a:spcPts val="0"/>
              </a:spcBef>
              <a:spcAft>
                <a:spcPts val="0"/>
              </a:spcAft>
              <a:buSzPts val="1800"/>
              <a:buChar char="●"/>
            </a:pPr>
            <a:r>
              <a:rPr lang="en"/>
              <a:t>breadboard testing of wifi module also successful</a:t>
            </a:r>
            <a:endParaRPr/>
          </a:p>
          <a:p>
            <a:pPr indent="0" lvl="0" marL="0" rtl="0" algn="l">
              <a:lnSpc>
                <a:spcPct val="100000"/>
              </a:lnSpc>
              <a:spcBef>
                <a:spcPts val="1600"/>
              </a:spcBef>
              <a:spcAft>
                <a:spcPts val="0"/>
              </a:spcAft>
              <a:buNone/>
            </a:pPr>
            <a:r>
              <a:rPr lang="en"/>
              <a:t>Challenges:</a:t>
            </a:r>
            <a:endParaRPr/>
          </a:p>
          <a:p>
            <a:pPr indent="-342900" lvl="0" marL="457200" rtl="0" algn="l">
              <a:lnSpc>
                <a:spcPct val="100000"/>
              </a:lnSpc>
              <a:spcBef>
                <a:spcPts val="1600"/>
              </a:spcBef>
              <a:spcAft>
                <a:spcPts val="0"/>
              </a:spcAft>
              <a:buSzPts val="1800"/>
              <a:buChar char="●"/>
            </a:pPr>
            <a:r>
              <a:rPr lang="en"/>
              <a:t>PCB</a:t>
            </a:r>
            <a:endParaRPr/>
          </a:p>
          <a:p>
            <a:pPr indent="-342900" lvl="0" marL="457200" rtl="0" algn="l">
              <a:lnSpc>
                <a:spcPct val="100000"/>
              </a:lnSpc>
              <a:spcBef>
                <a:spcPts val="0"/>
              </a:spcBef>
              <a:spcAft>
                <a:spcPts val="0"/>
              </a:spcAft>
              <a:buSzPts val="1800"/>
              <a:buChar char="●"/>
            </a:pPr>
            <a:r>
              <a:rPr lang="en"/>
              <a:t>housing for scale</a:t>
            </a:r>
            <a:endParaRPr/>
          </a:p>
        </p:txBody>
      </p:sp>
      <p:pic>
        <p:nvPicPr>
          <p:cNvPr id="214" name="Google Shape;214;p31"/>
          <p:cNvPicPr preferRelativeResize="0"/>
          <p:nvPr/>
        </p:nvPicPr>
        <p:blipFill>
          <a:blip r:embed="rId3">
            <a:alphaModFix/>
          </a:blip>
          <a:stretch>
            <a:fillRect/>
          </a:stretch>
        </p:blipFill>
        <p:spPr>
          <a:xfrm>
            <a:off x="4648375" y="148900"/>
            <a:ext cx="4380600" cy="2928005"/>
          </a:xfrm>
          <a:prstGeom prst="rect">
            <a:avLst/>
          </a:prstGeom>
          <a:noFill/>
          <a:ln>
            <a:noFill/>
          </a:ln>
        </p:spPr>
      </p:pic>
      <p:graphicFrame>
        <p:nvGraphicFramePr>
          <p:cNvPr id="215" name="Google Shape;215;p31"/>
          <p:cNvGraphicFramePr/>
          <p:nvPr/>
        </p:nvGraphicFramePr>
        <p:xfrm>
          <a:off x="4681125" y="3157855"/>
          <a:ext cx="3000000" cy="3000000"/>
        </p:xfrm>
        <a:graphic>
          <a:graphicData uri="http://schemas.openxmlformats.org/drawingml/2006/table">
            <a:tbl>
              <a:tblPr>
                <a:noFill/>
                <a:tableStyleId>{9FA7FD75-5324-4582-B7F3-30B064BD6370}</a:tableStyleId>
              </a:tblPr>
              <a:tblGrid>
                <a:gridCol w="1078775"/>
                <a:gridCol w="1078775"/>
                <a:gridCol w="1078775"/>
                <a:gridCol w="1078775"/>
              </a:tblGrid>
              <a:tr h="243300">
                <a:tc>
                  <a:txBody>
                    <a:bodyPr>
                      <a:noAutofit/>
                    </a:bodyPr>
                    <a:lstStyle/>
                    <a:p>
                      <a:pPr indent="0" lvl="0" marL="0" rtl="0" algn="l">
                        <a:spcBef>
                          <a:spcPts val="0"/>
                        </a:spcBef>
                        <a:spcAft>
                          <a:spcPts val="0"/>
                        </a:spcAft>
                        <a:buNone/>
                      </a:pPr>
                      <a:r>
                        <a:rPr b="1" lang="en" sz="1200">
                          <a:solidFill>
                            <a:schemeClr val="lt2"/>
                          </a:solidFill>
                        </a:rPr>
                        <a:t>Part No.</a:t>
                      </a:r>
                      <a:endParaRPr b="1" sz="1200">
                        <a:solidFill>
                          <a:schemeClr val="lt2"/>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200">
                          <a:solidFill>
                            <a:schemeClr val="lt2"/>
                          </a:solidFill>
                        </a:rPr>
                        <a:t>Part Name</a:t>
                      </a:r>
                      <a:endParaRPr b="1" sz="1200">
                        <a:solidFill>
                          <a:schemeClr val="lt2"/>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200">
                          <a:solidFill>
                            <a:schemeClr val="lt2"/>
                          </a:solidFill>
                        </a:rPr>
                        <a:t>Quantity</a:t>
                      </a:r>
                      <a:endParaRPr b="1" sz="1200">
                        <a:solidFill>
                          <a:schemeClr val="lt2"/>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200">
                          <a:solidFill>
                            <a:schemeClr val="lt2"/>
                          </a:solidFill>
                        </a:rPr>
                        <a:t>Cost</a:t>
                      </a:r>
                      <a:endParaRPr b="1" sz="1200">
                        <a:solidFill>
                          <a:schemeClr val="lt2"/>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09875">
                <a:tc>
                  <a:txBody>
                    <a:bodyPr>
                      <a:noAutofit/>
                    </a:bodyPr>
                    <a:lstStyle/>
                    <a:p>
                      <a:pPr indent="0" lvl="0" marL="0" rtl="0" algn="l">
                        <a:spcBef>
                          <a:spcPts val="0"/>
                        </a:spcBef>
                        <a:spcAft>
                          <a:spcPts val="0"/>
                        </a:spcAft>
                        <a:buNone/>
                      </a:pPr>
                      <a:r>
                        <a:rPr lang="en" sz="1200">
                          <a:solidFill>
                            <a:schemeClr val="lt2"/>
                          </a:solidFill>
                        </a:rPr>
                        <a:t>1</a:t>
                      </a:r>
                      <a:endParaRPr sz="1200">
                        <a:solidFill>
                          <a:schemeClr val="lt2"/>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lt2"/>
                          </a:solidFill>
                        </a:rPr>
                        <a:t>AtMega 328p</a:t>
                      </a:r>
                      <a:endParaRPr sz="1200">
                        <a:solidFill>
                          <a:schemeClr val="lt2"/>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lt2"/>
                          </a:solidFill>
                        </a:rPr>
                        <a:t>1</a:t>
                      </a:r>
                      <a:endParaRPr sz="1200">
                        <a:solidFill>
                          <a:schemeClr val="lt2"/>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lt2"/>
                          </a:solidFill>
                        </a:rPr>
                        <a:t>$2.08</a:t>
                      </a:r>
                      <a:endParaRPr sz="1200">
                        <a:solidFill>
                          <a:schemeClr val="lt2"/>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243300">
                <a:tc>
                  <a:txBody>
                    <a:bodyPr>
                      <a:noAutofit/>
                    </a:bodyPr>
                    <a:lstStyle/>
                    <a:p>
                      <a:pPr indent="0" lvl="0" marL="0" rtl="0" algn="l">
                        <a:spcBef>
                          <a:spcPts val="0"/>
                        </a:spcBef>
                        <a:spcAft>
                          <a:spcPts val="0"/>
                        </a:spcAft>
                        <a:buNone/>
                      </a:pPr>
                      <a:r>
                        <a:rPr lang="en" sz="1200">
                          <a:solidFill>
                            <a:schemeClr val="lt2"/>
                          </a:solidFill>
                        </a:rPr>
                        <a:t>2</a:t>
                      </a:r>
                      <a:endParaRPr sz="1200">
                        <a:solidFill>
                          <a:schemeClr val="lt2"/>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lt2"/>
                          </a:solidFill>
                        </a:rPr>
                        <a:t>HX711 A/D </a:t>
                      </a:r>
                      <a:endParaRPr sz="1200">
                        <a:solidFill>
                          <a:schemeClr val="lt2"/>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lt2"/>
                          </a:solidFill>
                        </a:rPr>
                        <a:t>1</a:t>
                      </a:r>
                      <a:endParaRPr sz="1200">
                        <a:solidFill>
                          <a:schemeClr val="lt2"/>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lt2"/>
                          </a:solidFill>
                        </a:rPr>
                        <a:t>$2.40</a:t>
                      </a:r>
                      <a:endParaRPr sz="1200">
                        <a:solidFill>
                          <a:schemeClr val="lt2"/>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243300">
                <a:tc>
                  <a:txBody>
                    <a:bodyPr>
                      <a:noAutofit/>
                    </a:bodyPr>
                    <a:lstStyle/>
                    <a:p>
                      <a:pPr indent="0" lvl="0" marL="0" rtl="0" algn="l">
                        <a:spcBef>
                          <a:spcPts val="0"/>
                        </a:spcBef>
                        <a:spcAft>
                          <a:spcPts val="0"/>
                        </a:spcAft>
                        <a:buNone/>
                      </a:pPr>
                      <a:r>
                        <a:rPr lang="en" sz="1200">
                          <a:solidFill>
                            <a:schemeClr val="lt2"/>
                          </a:solidFill>
                        </a:rPr>
                        <a:t>3</a:t>
                      </a:r>
                      <a:endParaRPr sz="1200">
                        <a:solidFill>
                          <a:schemeClr val="lt2"/>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lt2"/>
                          </a:solidFill>
                        </a:rPr>
                        <a:t>Load Cells</a:t>
                      </a:r>
                      <a:endParaRPr sz="1200">
                        <a:solidFill>
                          <a:schemeClr val="lt2"/>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lt2"/>
                          </a:solidFill>
                        </a:rPr>
                        <a:t>4</a:t>
                      </a:r>
                      <a:endParaRPr sz="1200">
                        <a:solidFill>
                          <a:schemeClr val="lt2"/>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lt2"/>
                          </a:solidFill>
                        </a:rPr>
                        <a:t>$0 </a:t>
                      </a:r>
                      <a:endParaRPr sz="1200">
                        <a:solidFill>
                          <a:schemeClr val="lt2"/>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243300">
                <a:tc>
                  <a:txBody>
                    <a:bodyPr>
                      <a:noAutofit/>
                    </a:bodyPr>
                    <a:lstStyle/>
                    <a:p>
                      <a:pPr indent="0" lvl="0" marL="0" rtl="0" algn="l">
                        <a:spcBef>
                          <a:spcPts val="0"/>
                        </a:spcBef>
                        <a:spcAft>
                          <a:spcPts val="0"/>
                        </a:spcAft>
                        <a:buNone/>
                      </a:pPr>
                      <a:r>
                        <a:rPr lang="en" sz="1200">
                          <a:solidFill>
                            <a:schemeClr val="lt2"/>
                          </a:solidFill>
                        </a:rPr>
                        <a:t>4</a:t>
                      </a:r>
                      <a:endParaRPr sz="1200">
                        <a:solidFill>
                          <a:schemeClr val="lt2"/>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lt2"/>
                          </a:solidFill>
                        </a:rPr>
                        <a:t>Wifi Module</a:t>
                      </a:r>
                      <a:endParaRPr sz="1200">
                        <a:solidFill>
                          <a:schemeClr val="lt2"/>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lt2"/>
                          </a:solidFill>
                        </a:rPr>
                        <a:t>1</a:t>
                      </a:r>
                      <a:endParaRPr sz="1200">
                        <a:solidFill>
                          <a:schemeClr val="lt2"/>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lt2"/>
                          </a:solidFill>
                        </a:rPr>
                        <a:t>$2.79</a:t>
                      </a:r>
                      <a:endParaRPr sz="1200">
                        <a:solidFill>
                          <a:schemeClr val="lt2"/>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243300">
                <a:tc gridSpan="3">
                  <a:txBody>
                    <a:bodyPr>
                      <a:noAutofit/>
                    </a:bodyPr>
                    <a:lstStyle/>
                    <a:p>
                      <a:pPr indent="0" lvl="0" marL="0" rtl="0" algn="l">
                        <a:spcBef>
                          <a:spcPts val="0"/>
                        </a:spcBef>
                        <a:spcAft>
                          <a:spcPts val="0"/>
                        </a:spcAft>
                        <a:buNone/>
                      </a:pPr>
                      <a:r>
                        <a:rPr lang="en" sz="1200">
                          <a:solidFill>
                            <a:schemeClr val="lt2"/>
                          </a:solidFill>
                        </a:rPr>
                        <a:t>Total</a:t>
                      </a:r>
                      <a:endParaRPr sz="1200">
                        <a:solidFill>
                          <a:schemeClr val="lt2"/>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hMerge="1"/>
                <a:tc hMerge="1"/>
                <a:tc>
                  <a:txBody>
                    <a:bodyPr>
                      <a:noAutofit/>
                    </a:bodyPr>
                    <a:lstStyle/>
                    <a:p>
                      <a:pPr indent="0" lvl="0" marL="0" rtl="0" algn="l">
                        <a:spcBef>
                          <a:spcPts val="0"/>
                        </a:spcBef>
                        <a:spcAft>
                          <a:spcPts val="0"/>
                        </a:spcAft>
                        <a:buNone/>
                      </a:pPr>
                      <a:r>
                        <a:rPr lang="en" sz="1200">
                          <a:solidFill>
                            <a:schemeClr val="lt2"/>
                          </a:solidFill>
                        </a:rPr>
                        <a:t>$7.27</a:t>
                      </a:r>
                      <a:endParaRPr sz="1200">
                        <a:solidFill>
                          <a:schemeClr val="lt2"/>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61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a:t>
            </a:r>
            <a:endParaRPr/>
          </a:p>
        </p:txBody>
      </p:sp>
      <p:sp>
        <p:nvSpPr>
          <p:cNvPr id="66" name="Google Shape;66;p14"/>
          <p:cNvSpPr txBox="1"/>
          <p:nvPr>
            <p:ph idx="1" type="body"/>
          </p:nvPr>
        </p:nvSpPr>
        <p:spPr>
          <a:xfrm>
            <a:off x="311700" y="1152475"/>
            <a:ext cx="3326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Create something that helps people learn to cook</a:t>
            </a:r>
            <a:endParaRPr/>
          </a:p>
          <a:p>
            <a:pPr indent="-342900" lvl="0" marL="457200" rtl="0" algn="l">
              <a:spcBef>
                <a:spcPts val="0"/>
              </a:spcBef>
              <a:spcAft>
                <a:spcPts val="0"/>
              </a:spcAft>
              <a:buSzPts val="1800"/>
              <a:buChar char="●"/>
            </a:pPr>
            <a:r>
              <a:rPr lang="en"/>
              <a:t> Make cooking a more organized and enjoyable experience</a:t>
            </a:r>
            <a:endParaRPr/>
          </a:p>
          <a:p>
            <a:pPr indent="-342900" lvl="0" marL="457200" rtl="0" algn="l">
              <a:spcBef>
                <a:spcPts val="0"/>
              </a:spcBef>
              <a:spcAft>
                <a:spcPts val="0"/>
              </a:spcAft>
              <a:buSzPts val="1800"/>
              <a:buChar char="●"/>
            </a:pPr>
            <a:r>
              <a:rPr lang="en"/>
              <a:t>Make the kitchen a more fully integrated part of a modern smart home</a:t>
            </a:r>
            <a:endParaRPr/>
          </a:p>
        </p:txBody>
      </p:sp>
      <p:pic>
        <p:nvPicPr>
          <p:cNvPr id="67" name="Google Shape;67;p14"/>
          <p:cNvPicPr preferRelativeResize="0"/>
          <p:nvPr/>
        </p:nvPicPr>
        <p:blipFill>
          <a:blip r:embed="rId3">
            <a:alphaModFix/>
          </a:blip>
          <a:stretch>
            <a:fillRect/>
          </a:stretch>
        </p:blipFill>
        <p:spPr>
          <a:xfrm>
            <a:off x="4683475" y="1360850"/>
            <a:ext cx="3476751" cy="2237801"/>
          </a:xfrm>
          <a:prstGeom prst="rect">
            <a:avLst/>
          </a:prstGeom>
          <a:noFill/>
          <a:ln>
            <a:noFill/>
          </a:ln>
        </p:spPr>
      </p:pic>
      <p:sp>
        <p:nvSpPr>
          <p:cNvPr id="68" name="Google Shape;68;p14"/>
          <p:cNvSpPr txBox="1"/>
          <p:nvPr/>
        </p:nvSpPr>
        <p:spPr>
          <a:xfrm>
            <a:off x="5365800" y="4274450"/>
            <a:ext cx="19908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Design: Approach</a:t>
            </a:r>
            <a:endParaRPr/>
          </a:p>
        </p:txBody>
      </p:sp>
      <p:sp>
        <p:nvSpPr>
          <p:cNvPr id="221" name="Google Shape;221;p32"/>
          <p:cNvSpPr txBox="1"/>
          <p:nvPr>
            <p:ph idx="1" type="body"/>
          </p:nvPr>
        </p:nvSpPr>
        <p:spPr>
          <a:xfrm>
            <a:off x="311700" y="1152475"/>
            <a:ext cx="4915200" cy="347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Front-end: HTML5, CSS3, Javascript, </a:t>
            </a:r>
            <a:r>
              <a:rPr lang="en"/>
              <a:t>Materialize</a:t>
            </a:r>
            <a:endParaRPr/>
          </a:p>
          <a:p>
            <a:pPr indent="-342900" lvl="0" marL="457200" rtl="0" algn="l">
              <a:spcBef>
                <a:spcPts val="0"/>
              </a:spcBef>
              <a:spcAft>
                <a:spcPts val="0"/>
              </a:spcAft>
              <a:buSzPts val="1800"/>
              <a:buChar char="●"/>
            </a:pPr>
            <a:r>
              <a:rPr lang="en"/>
              <a:t>Back-end: Django</a:t>
            </a:r>
            <a:endParaRPr/>
          </a:p>
          <a:p>
            <a:pPr indent="-342900" lvl="0" marL="457200" rtl="0" algn="l">
              <a:spcBef>
                <a:spcPts val="0"/>
              </a:spcBef>
              <a:spcAft>
                <a:spcPts val="0"/>
              </a:spcAft>
              <a:buSzPts val="1800"/>
              <a:buChar char="●"/>
            </a:pPr>
            <a:r>
              <a:rPr lang="en"/>
              <a:t>Design UI for a counter-top</a:t>
            </a:r>
            <a:endParaRPr/>
          </a:p>
          <a:p>
            <a:pPr indent="-342900" lvl="0" marL="457200" rtl="0" algn="l">
              <a:spcBef>
                <a:spcPts val="0"/>
              </a:spcBef>
              <a:spcAft>
                <a:spcPts val="0"/>
              </a:spcAft>
              <a:buSzPts val="1800"/>
              <a:buChar char="●"/>
            </a:pPr>
            <a:r>
              <a:rPr lang="en"/>
              <a:t>Similar to tablets/phones but on a bigger scale</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222" name="Google Shape;222;p32"/>
          <p:cNvPicPr preferRelativeResize="0"/>
          <p:nvPr/>
        </p:nvPicPr>
        <p:blipFill>
          <a:blip r:embed="rId3">
            <a:alphaModFix/>
          </a:blip>
          <a:stretch>
            <a:fillRect/>
          </a:stretch>
        </p:blipFill>
        <p:spPr>
          <a:xfrm>
            <a:off x="5476350" y="1283875"/>
            <a:ext cx="1282850" cy="1282850"/>
          </a:xfrm>
          <a:prstGeom prst="rect">
            <a:avLst/>
          </a:prstGeom>
          <a:noFill/>
          <a:ln>
            <a:noFill/>
          </a:ln>
        </p:spPr>
      </p:pic>
      <p:pic>
        <p:nvPicPr>
          <p:cNvPr id="223" name="Google Shape;223;p32"/>
          <p:cNvPicPr preferRelativeResize="0"/>
          <p:nvPr/>
        </p:nvPicPr>
        <p:blipFill>
          <a:blip r:embed="rId4">
            <a:alphaModFix/>
          </a:blip>
          <a:stretch>
            <a:fillRect/>
          </a:stretch>
        </p:blipFill>
        <p:spPr>
          <a:xfrm>
            <a:off x="7008650" y="1283875"/>
            <a:ext cx="1409000" cy="1282850"/>
          </a:xfrm>
          <a:prstGeom prst="rect">
            <a:avLst/>
          </a:prstGeom>
          <a:noFill/>
          <a:ln>
            <a:noFill/>
          </a:ln>
        </p:spPr>
      </p:pic>
      <p:pic>
        <p:nvPicPr>
          <p:cNvPr id="224" name="Google Shape;224;p32"/>
          <p:cNvPicPr preferRelativeResize="0"/>
          <p:nvPr/>
        </p:nvPicPr>
        <p:blipFill>
          <a:blip r:embed="rId5">
            <a:alphaModFix/>
          </a:blip>
          <a:stretch>
            <a:fillRect/>
          </a:stretch>
        </p:blipFill>
        <p:spPr>
          <a:xfrm>
            <a:off x="5325525" y="2832875"/>
            <a:ext cx="3278945" cy="2271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Design: Stack Choice</a:t>
            </a:r>
            <a:endParaRPr/>
          </a:p>
        </p:txBody>
      </p:sp>
      <p:pic>
        <p:nvPicPr>
          <p:cNvPr id="230" name="Google Shape;230;p33"/>
          <p:cNvPicPr preferRelativeResize="0"/>
          <p:nvPr/>
        </p:nvPicPr>
        <p:blipFill>
          <a:blip r:embed="rId3">
            <a:alphaModFix/>
          </a:blip>
          <a:stretch>
            <a:fillRect/>
          </a:stretch>
        </p:blipFill>
        <p:spPr>
          <a:xfrm>
            <a:off x="232050" y="1604750"/>
            <a:ext cx="8679900" cy="281795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Optimizations</a:t>
            </a:r>
            <a:endParaRPr/>
          </a:p>
        </p:txBody>
      </p:sp>
      <p:sp>
        <p:nvSpPr>
          <p:cNvPr id="236" name="Google Shape;236;p34"/>
          <p:cNvSpPr txBox="1"/>
          <p:nvPr>
            <p:ph idx="1" type="body"/>
          </p:nvPr>
        </p:nvSpPr>
        <p:spPr>
          <a:xfrm>
            <a:off x="311700" y="1152475"/>
            <a:ext cx="3518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Optimize for memory</a:t>
            </a:r>
            <a:endParaRPr/>
          </a:p>
          <a:p>
            <a:pPr indent="-342900" lvl="0" marL="457200" rtl="0" algn="l">
              <a:spcBef>
                <a:spcPts val="0"/>
              </a:spcBef>
              <a:spcAft>
                <a:spcPts val="0"/>
              </a:spcAft>
              <a:buSzPts val="1800"/>
              <a:buChar char="●"/>
            </a:pPr>
            <a:r>
              <a:rPr lang="en"/>
              <a:t>Naive approach is multiplicative in memory O(#recipes*#ingredients*...)</a:t>
            </a:r>
            <a:endParaRPr/>
          </a:p>
          <a:p>
            <a:pPr indent="-342900" lvl="0" marL="457200" rtl="0" algn="l">
              <a:spcBef>
                <a:spcPts val="0"/>
              </a:spcBef>
              <a:spcAft>
                <a:spcPts val="0"/>
              </a:spcAft>
              <a:buSzPts val="1800"/>
              <a:buChar char="●"/>
            </a:pPr>
            <a:r>
              <a:rPr lang="en"/>
              <a:t>Optimized approach is linear in memory:</a:t>
            </a:r>
            <a:br>
              <a:rPr lang="en"/>
            </a:br>
            <a:r>
              <a:rPr lang="en"/>
              <a:t>O(#recipes+#ingredients+...)</a:t>
            </a:r>
            <a:endParaRPr/>
          </a:p>
        </p:txBody>
      </p:sp>
      <p:pic>
        <p:nvPicPr>
          <p:cNvPr id="237" name="Google Shape;237;p34"/>
          <p:cNvPicPr preferRelativeResize="0"/>
          <p:nvPr/>
        </p:nvPicPr>
        <p:blipFill>
          <a:blip r:embed="rId3">
            <a:alphaModFix/>
          </a:blip>
          <a:stretch>
            <a:fillRect/>
          </a:stretch>
        </p:blipFill>
        <p:spPr>
          <a:xfrm>
            <a:off x="4089988" y="1299225"/>
            <a:ext cx="4688378" cy="1790700"/>
          </a:xfrm>
          <a:prstGeom prst="rect">
            <a:avLst/>
          </a:prstGeom>
          <a:noFill/>
          <a:ln>
            <a:noFill/>
          </a:ln>
        </p:spPr>
      </p:pic>
      <p:pic>
        <p:nvPicPr>
          <p:cNvPr id="238" name="Google Shape;238;p34"/>
          <p:cNvPicPr preferRelativeResize="0"/>
          <p:nvPr/>
        </p:nvPicPr>
        <p:blipFill>
          <a:blip r:embed="rId4">
            <a:alphaModFix/>
          </a:blip>
          <a:stretch>
            <a:fillRect/>
          </a:stretch>
        </p:blipFill>
        <p:spPr>
          <a:xfrm>
            <a:off x="4036050" y="3171100"/>
            <a:ext cx="4796250" cy="1565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Design</a:t>
            </a:r>
            <a:endParaRPr/>
          </a:p>
        </p:txBody>
      </p:sp>
      <p:pic>
        <p:nvPicPr>
          <p:cNvPr id="244" name="Google Shape;244;p35"/>
          <p:cNvPicPr preferRelativeResize="0"/>
          <p:nvPr/>
        </p:nvPicPr>
        <p:blipFill>
          <a:blip r:embed="rId3">
            <a:alphaModFix/>
          </a:blip>
          <a:stretch>
            <a:fillRect/>
          </a:stretch>
        </p:blipFill>
        <p:spPr>
          <a:xfrm>
            <a:off x="2012313" y="1143525"/>
            <a:ext cx="5119364" cy="382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311700" y="273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Design: Class Diagram</a:t>
            </a:r>
            <a:endParaRPr/>
          </a:p>
        </p:txBody>
      </p:sp>
      <p:pic>
        <p:nvPicPr>
          <p:cNvPr id="250" name="Google Shape;250;p36"/>
          <p:cNvPicPr preferRelativeResize="0"/>
          <p:nvPr/>
        </p:nvPicPr>
        <p:blipFill>
          <a:blip r:embed="rId3">
            <a:alphaModFix/>
          </a:blip>
          <a:stretch>
            <a:fillRect/>
          </a:stretch>
        </p:blipFill>
        <p:spPr>
          <a:xfrm>
            <a:off x="376200" y="855463"/>
            <a:ext cx="3846790" cy="1756450"/>
          </a:xfrm>
          <a:prstGeom prst="rect">
            <a:avLst/>
          </a:prstGeom>
          <a:noFill/>
          <a:ln>
            <a:noFill/>
          </a:ln>
        </p:spPr>
      </p:pic>
      <p:pic>
        <p:nvPicPr>
          <p:cNvPr id="251" name="Google Shape;251;p36"/>
          <p:cNvPicPr preferRelativeResize="0"/>
          <p:nvPr/>
        </p:nvPicPr>
        <p:blipFill rotWithShape="1">
          <a:blip r:embed="rId4">
            <a:alphaModFix/>
          </a:blip>
          <a:srcRect b="2092" l="0" r="0" t="1919"/>
          <a:stretch/>
        </p:blipFill>
        <p:spPr>
          <a:xfrm>
            <a:off x="376200" y="2578625"/>
            <a:ext cx="3846800" cy="1640975"/>
          </a:xfrm>
          <a:prstGeom prst="rect">
            <a:avLst/>
          </a:prstGeom>
          <a:noFill/>
          <a:ln>
            <a:noFill/>
          </a:ln>
        </p:spPr>
      </p:pic>
      <p:pic>
        <p:nvPicPr>
          <p:cNvPr id="252" name="Google Shape;252;p36"/>
          <p:cNvPicPr preferRelativeResize="0"/>
          <p:nvPr/>
        </p:nvPicPr>
        <p:blipFill rotWithShape="1">
          <a:blip r:embed="rId5">
            <a:alphaModFix/>
          </a:blip>
          <a:srcRect b="0" l="0" r="0" t="3241"/>
          <a:stretch/>
        </p:blipFill>
        <p:spPr>
          <a:xfrm>
            <a:off x="376200" y="4171950"/>
            <a:ext cx="3846800" cy="852975"/>
          </a:xfrm>
          <a:prstGeom prst="rect">
            <a:avLst/>
          </a:prstGeom>
          <a:noFill/>
          <a:ln>
            <a:noFill/>
          </a:ln>
        </p:spPr>
      </p:pic>
      <p:pic>
        <p:nvPicPr>
          <p:cNvPr id="253" name="Google Shape;253;p36"/>
          <p:cNvPicPr preferRelativeResize="0"/>
          <p:nvPr/>
        </p:nvPicPr>
        <p:blipFill>
          <a:blip r:embed="rId6">
            <a:alphaModFix/>
          </a:blip>
          <a:stretch>
            <a:fillRect/>
          </a:stretch>
        </p:blipFill>
        <p:spPr>
          <a:xfrm>
            <a:off x="4386800" y="846575"/>
            <a:ext cx="4220300" cy="1663200"/>
          </a:xfrm>
          <a:prstGeom prst="rect">
            <a:avLst/>
          </a:prstGeom>
          <a:noFill/>
          <a:ln>
            <a:noFill/>
          </a:ln>
        </p:spPr>
      </p:pic>
      <p:pic>
        <p:nvPicPr>
          <p:cNvPr id="254" name="Google Shape;254;p36"/>
          <p:cNvPicPr preferRelativeResize="0"/>
          <p:nvPr/>
        </p:nvPicPr>
        <p:blipFill rotWithShape="1">
          <a:blip r:embed="rId7">
            <a:alphaModFix/>
          </a:blip>
          <a:srcRect b="0" l="0" r="0" t="0"/>
          <a:stretch/>
        </p:blipFill>
        <p:spPr>
          <a:xfrm>
            <a:off x="4386800" y="2481210"/>
            <a:ext cx="4220300" cy="1164978"/>
          </a:xfrm>
          <a:prstGeom prst="rect">
            <a:avLst/>
          </a:prstGeom>
          <a:noFill/>
          <a:ln>
            <a:noFill/>
          </a:ln>
        </p:spPr>
      </p:pic>
      <p:pic>
        <p:nvPicPr>
          <p:cNvPr id="255" name="Google Shape;255;p36"/>
          <p:cNvPicPr preferRelativeResize="0"/>
          <p:nvPr/>
        </p:nvPicPr>
        <p:blipFill>
          <a:blip r:embed="rId8">
            <a:alphaModFix/>
          </a:blip>
          <a:stretch>
            <a:fillRect/>
          </a:stretch>
        </p:blipFill>
        <p:spPr>
          <a:xfrm>
            <a:off x="4386800" y="3608081"/>
            <a:ext cx="4220300" cy="131151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Design: Wireless Interface to Scale</a:t>
            </a:r>
            <a:endParaRPr/>
          </a:p>
        </p:txBody>
      </p:sp>
      <p:sp>
        <p:nvSpPr>
          <p:cNvPr id="261" name="Google Shape;261;p37"/>
          <p:cNvSpPr txBox="1"/>
          <p:nvPr>
            <p:ph idx="1" type="body"/>
          </p:nvPr>
        </p:nvSpPr>
        <p:spPr>
          <a:xfrm>
            <a:off x="311700" y="1152475"/>
            <a:ext cx="8219400" cy="142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WiFi enabled scale</a:t>
            </a:r>
            <a:endParaRPr/>
          </a:p>
          <a:p>
            <a:pPr indent="-342900" lvl="0" marL="457200" rtl="0" algn="l">
              <a:spcBef>
                <a:spcPts val="0"/>
              </a:spcBef>
              <a:spcAft>
                <a:spcPts val="0"/>
              </a:spcAft>
              <a:buSzPts val="1800"/>
              <a:buChar char="●"/>
            </a:pPr>
            <a:r>
              <a:rPr lang="en"/>
              <a:t>Communicates with the Raspberry Pi via a socket</a:t>
            </a:r>
            <a:endParaRPr/>
          </a:p>
          <a:p>
            <a:pPr indent="-342900" lvl="0" marL="457200" rtl="0" algn="l">
              <a:spcBef>
                <a:spcPts val="0"/>
              </a:spcBef>
              <a:spcAft>
                <a:spcPts val="0"/>
              </a:spcAft>
              <a:buSzPts val="1800"/>
              <a:buChar char="●"/>
            </a:pPr>
            <a:r>
              <a:rPr lang="en"/>
              <a:t>Django Channels </a:t>
            </a:r>
            <a:r>
              <a:rPr lang="en"/>
              <a:t>on top</a:t>
            </a:r>
            <a:r>
              <a:rPr lang="en"/>
              <a:t> of Django</a:t>
            </a:r>
            <a:endParaRPr/>
          </a:p>
          <a:p>
            <a:pPr indent="-342900" lvl="0" marL="457200" rtl="0" algn="l">
              <a:spcBef>
                <a:spcPts val="0"/>
              </a:spcBef>
              <a:spcAft>
                <a:spcPts val="0"/>
              </a:spcAft>
              <a:buSzPts val="1800"/>
              <a:buChar char="●"/>
            </a:pPr>
            <a:r>
              <a:rPr lang="en"/>
              <a:t>WebSocket used to send data to the frontend</a:t>
            </a:r>
            <a:endParaRPr/>
          </a:p>
        </p:txBody>
      </p:sp>
      <p:pic>
        <p:nvPicPr>
          <p:cNvPr id="262" name="Google Shape;262;p37"/>
          <p:cNvPicPr preferRelativeResize="0"/>
          <p:nvPr/>
        </p:nvPicPr>
        <p:blipFill rotWithShape="1">
          <a:blip r:embed="rId3">
            <a:alphaModFix/>
          </a:blip>
          <a:srcRect b="48057" l="0" r="0" t="0"/>
          <a:stretch/>
        </p:blipFill>
        <p:spPr>
          <a:xfrm>
            <a:off x="1695300" y="2707425"/>
            <a:ext cx="5753399" cy="2241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Design: UX</a:t>
            </a:r>
            <a:endParaRPr/>
          </a:p>
        </p:txBody>
      </p:sp>
      <p:sp>
        <p:nvSpPr>
          <p:cNvPr id="268" name="Google Shape;268;p38"/>
          <p:cNvSpPr txBox="1"/>
          <p:nvPr>
            <p:ph idx="1" type="body"/>
          </p:nvPr>
        </p:nvSpPr>
        <p:spPr>
          <a:xfrm>
            <a:off x="311700" y="1152475"/>
            <a:ext cx="3617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9" name="Google Shape;269;p38"/>
          <p:cNvPicPr preferRelativeResize="0"/>
          <p:nvPr/>
        </p:nvPicPr>
        <p:blipFill>
          <a:blip r:embed="rId3">
            <a:alphaModFix/>
          </a:blip>
          <a:stretch>
            <a:fillRect/>
          </a:stretch>
        </p:blipFill>
        <p:spPr>
          <a:xfrm>
            <a:off x="4003200" y="1152475"/>
            <a:ext cx="4829112" cy="3416400"/>
          </a:xfrm>
          <a:prstGeom prst="rect">
            <a:avLst/>
          </a:prstGeom>
          <a:noFill/>
          <a:ln>
            <a:noFill/>
          </a:ln>
        </p:spPr>
      </p:pic>
      <p:pic>
        <p:nvPicPr>
          <p:cNvPr id="270" name="Google Shape;270;p38"/>
          <p:cNvPicPr preferRelativeResize="0"/>
          <p:nvPr/>
        </p:nvPicPr>
        <p:blipFill>
          <a:blip r:embed="rId4">
            <a:alphaModFix/>
          </a:blip>
          <a:stretch>
            <a:fillRect/>
          </a:stretch>
        </p:blipFill>
        <p:spPr>
          <a:xfrm>
            <a:off x="464125" y="1550023"/>
            <a:ext cx="1910574" cy="27962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Design</a:t>
            </a:r>
            <a:endParaRPr/>
          </a:p>
        </p:txBody>
      </p:sp>
      <p:pic>
        <p:nvPicPr>
          <p:cNvPr id="276" name="Google Shape;276;p39"/>
          <p:cNvPicPr preferRelativeResize="0"/>
          <p:nvPr/>
        </p:nvPicPr>
        <p:blipFill>
          <a:blip r:embed="rId3">
            <a:alphaModFix/>
          </a:blip>
          <a:stretch>
            <a:fillRect/>
          </a:stretch>
        </p:blipFill>
        <p:spPr>
          <a:xfrm>
            <a:off x="3345900" y="1099450"/>
            <a:ext cx="5486400" cy="3667125"/>
          </a:xfrm>
          <a:prstGeom prst="rect">
            <a:avLst/>
          </a:prstGeom>
          <a:noFill/>
          <a:ln>
            <a:noFill/>
          </a:ln>
        </p:spPr>
      </p:pic>
      <p:sp>
        <p:nvSpPr>
          <p:cNvPr id="277" name="Google Shape;277;p39"/>
          <p:cNvSpPr txBox="1"/>
          <p:nvPr/>
        </p:nvSpPr>
        <p:spPr>
          <a:xfrm>
            <a:off x="127200" y="1099450"/>
            <a:ext cx="3151800" cy="3667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rgbClr val="000000"/>
              </a:buClr>
              <a:buSzPts val="1100"/>
              <a:buFont typeface="Arial"/>
              <a:buNone/>
            </a:pPr>
            <a:r>
              <a:t/>
            </a:r>
            <a:endParaRPr sz="600"/>
          </a:p>
          <a:p>
            <a:pPr indent="-247650" lvl="0" marL="171450" rtl="0" algn="l">
              <a:spcBef>
                <a:spcPts val="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Two subsystems: the wireless scale and display/ touch-foil/ single board computer. </a:t>
            </a:r>
            <a:endParaRPr sz="1200">
              <a:solidFill>
                <a:schemeClr val="dk1"/>
              </a:solidFill>
              <a:latin typeface="Average"/>
              <a:ea typeface="Average"/>
              <a:cs typeface="Average"/>
              <a:sym typeface="Average"/>
            </a:endParaRPr>
          </a:p>
          <a:p>
            <a:pPr indent="0" lvl="0" marL="457200" rtl="0" algn="l">
              <a:spcBef>
                <a:spcPts val="0"/>
              </a:spcBef>
              <a:spcAft>
                <a:spcPts val="0"/>
              </a:spcAft>
              <a:buNone/>
            </a:pPr>
            <a:r>
              <a:t/>
            </a:r>
            <a:endParaRPr sz="1200">
              <a:solidFill>
                <a:schemeClr val="dk1"/>
              </a:solidFill>
              <a:latin typeface="Average"/>
              <a:ea typeface="Average"/>
              <a:cs typeface="Average"/>
              <a:sym typeface="Average"/>
            </a:endParaRPr>
          </a:p>
          <a:p>
            <a:pPr indent="-247650" lvl="0" marL="171450" rtl="0" algn="l">
              <a:spcBef>
                <a:spcPts val="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Wireless Scale: custom designed and printed PCB connected to four load cells and powered by a 5V battery. </a:t>
            </a:r>
            <a:endParaRPr sz="1200">
              <a:solidFill>
                <a:schemeClr val="dk1"/>
              </a:solidFill>
              <a:latin typeface="Average"/>
              <a:ea typeface="Average"/>
              <a:cs typeface="Average"/>
              <a:sym typeface="Average"/>
            </a:endParaRPr>
          </a:p>
          <a:p>
            <a:pPr indent="0" lvl="0" marL="457200" rtl="0" algn="l">
              <a:spcBef>
                <a:spcPts val="0"/>
              </a:spcBef>
              <a:spcAft>
                <a:spcPts val="0"/>
              </a:spcAft>
              <a:buNone/>
            </a:pPr>
            <a:r>
              <a:t/>
            </a:r>
            <a:endParaRPr sz="1200">
              <a:solidFill>
                <a:schemeClr val="dk1"/>
              </a:solidFill>
              <a:latin typeface="Average"/>
              <a:ea typeface="Average"/>
              <a:cs typeface="Average"/>
              <a:sym typeface="Average"/>
            </a:endParaRPr>
          </a:p>
          <a:p>
            <a:pPr indent="-247650" lvl="0" marL="171450" rtl="0" algn="l">
              <a:spcBef>
                <a:spcPts val="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Scale PCB: A/D converter, MCU, and wifi module as well as voltage regulation</a:t>
            </a:r>
            <a:endParaRPr sz="1200">
              <a:solidFill>
                <a:schemeClr val="dk1"/>
              </a:solidFill>
              <a:latin typeface="Average"/>
              <a:ea typeface="Average"/>
              <a:cs typeface="Average"/>
              <a:sym typeface="Average"/>
            </a:endParaRPr>
          </a:p>
          <a:p>
            <a:pPr indent="0" lvl="0" marL="457200" rtl="0" algn="l">
              <a:spcBef>
                <a:spcPts val="0"/>
              </a:spcBef>
              <a:spcAft>
                <a:spcPts val="0"/>
              </a:spcAft>
              <a:buNone/>
            </a:pPr>
            <a:r>
              <a:t/>
            </a:r>
            <a:endParaRPr sz="1200">
              <a:solidFill>
                <a:schemeClr val="dk1"/>
              </a:solidFill>
              <a:latin typeface="Average"/>
              <a:ea typeface="Average"/>
              <a:cs typeface="Average"/>
              <a:sym typeface="Average"/>
            </a:endParaRPr>
          </a:p>
          <a:p>
            <a:pPr indent="-247650" lvl="0" marL="171450" rtl="0" algn="l">
              <a:spcBef>
                <a:spcPts val="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The second subsystem: LCD display, touch-foil, and single-board computer. </a:t>
            </a:r>
            <a:endParaRPr sz="1200">
              <a:solidFill>
                <a:schemeClr val="dk1"/>
              </a:solidFill>
              <a:latin typeface="Average"/>
              <a:ea typeface="Average"/>
              <a:cs typeface="Average"/>
              <a:sym typeface="Average"/>
            </a:endParaRPr>
          </a:p>
          <a:p>
            <a:pPr indent="0" lvl="0" marL="457200" rtl="0" algn="l">
              <a:spcBef>
                <a:spcPts val="0"/>
              </a:spcBef>
              <a:spcAft>
                <a:spcPts val="0"/>
              </a:spcAft>
              <a:buNone/>
            </a:pPr>
            <a:r>
              <a:t/>
            </a:r>
            <a:endParaRPr sz="1200">
              <a:solidFill>
                <a:schemeClr val="dk1"/>
              </a:solidFill>
              <a:latin typeface="Average"/>
              <a:ea typeface="Average"/>
              <a:cs typeface="Average"/>
              <a:sym typeface="Average"/>
            </a:endParaRPr>
          </a:p>
          <a:p>
            <a:pPr indent="-247650" lvl="0" marL="171450" rtl="0" algn="l">
              <a:spcBef>
                <a:spcPts val="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This subsystem will be powered from AC mains via a wall wart. </a:t>
            </a:r>
            <a:endParaRPr sz="1200">
              <a:solidFill>
                <a:schemeClr val="dk1"/>
              </a:solidFill>
              <a:latin typeface="Average"/>
              <a:ea typeface="Average"/>
              <a:cs typeface="Average"/>
              <a:sym typeface="Average"/>
            </a:endParaRPr>
          </a:p>
          <a:p>
            <a:pPr indent="0" lvl="0" marL="457200" rtl="0" algn="l">
              <a:spcBef>
                <a:spcPts val="0"/>
              </a:spcBef>
              <a:spcAft>
                <a:spcPts val="0"/>
              </a:spcAft>
              <a:buNone/>
            </a:pPr>
            <a:r>
              <a:t/>
            </a:r>
            <a:endParaRPr sz="1200">
              <a:solidFill>
                <a:schemeClr val="dk1"/>
              </a:solidFill>
              <a:latin typeface="Average"/>
              <a:ea typeface="Average"/>
              <a:cs typeface="Average"/>
              <a:sym typeface="Average"/>
            </a:endParaRPr>
          </a:p>
          <a:p>
            <a:pPr indent="-247650" lvl="0" marL="171450" rtl="0" algn="l">
              <a:spcBef>
                <a:spcPts val="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Touch foil will be powered by and transmit data via a USB connection to the raspberry pi. </a:t>
            </a:r>
            <a:endParaRPr sz="1200">
              <a:solidFill>
                <a:schemeClr val="dk1"/>
              </a:solidFill>
              <a:latin typeface="Average"/>
              <a:ea typeface="Average"/>
              <a:cs typeface="Average"/>
              <a:sym typeface="Averag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Schematic</a:t>
            </a:r>
            <a:endParaRPr/>
          </a:p>
        </p:txBody>
      </p:sp>
      <p:sp>
        <p:nvSpPr>
          <p:cNvPr id="283" name="Google Shape;283;p40"/>
          <p:cNvSpPr txBox="1"/>
          <p:nvPr>
            <p:ph idx="1" type="body"/>
          </p:nvPr>
        </p:nvSpPr>
        <p:spPr>
          <a:xfrm>
            <a:off x="311700" y="1152475"/>
            <a:ext cx="2387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284" name="Google Shape;284;p40"/>
          <p:cNvPicPr preferRelativeResize="0"/>
          <p:nvPr/>
        </p:nvPicPr>
        <p:blipFill>
          <a:blip r:embed="rId3">
            <a:alphaModFix/>
          </a:blip>
          <a:stretch>
            <a:fillRect/>
          </a:stretch>
        </p:blipFill>
        <p:spPr>
          <a:xfrm>
            <a:off x="3227589" y="445025"/>
            <a:ext cx="5604710" cy="4123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Microprocessor</a:t>
            </a:r>
            <a:endParaRPr/>
          </a:p>
        </p:txBody>
      </p:sp>
      <p:sp>
        <p:nvSpPr>
          <p:cNvPr id="290" name="Google Shape;290;p41"/>
          <p:cNvSpPr txBox="1"/>
          <p:nvPr>
            <p:ph idx="1" type="body"/>
          </p:nvPr>
        </p:nvSpPr>
        <p:spPr>
          <a:xfrm>
            <a:off x="311700" y="1152475"/>
            <a:ext cx="37143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ICSP to program microprocessor</a:t>
            </a:r>
            <a:endParaRPr sz="1200"/>
          </a:p>
          <a:p>
            <a:pPr indent="-304800" lvl="0" marL="457200" rtl="0" algn="l">
              <a:spcBef>
                <a:spcPts val="0"/>
              </a:spcBef>
              <a:spcAft>
                <a:spcPts val="0"/>
              </a:spcAft>
              <a:buSzPts val="1200"/>
              <a:buChar char="●"/>
            </a:pPr>
            <a:r>
              <a:rPr lang="en" sz="1200"/>
              <a:t>16 MHz clock</a:t>
            </a:r>
            <a:endParaRPr sz="1200"/>
          </a:p>
          <a:p>
            <a:pPr indent="-304800" lvl="0" marL="457200" rtl="0" algn="l">
              <a:spcBef>
                <a:spcPts val="0"/>
              </a:spcBef>
              <a:spcAft>
                <a:spcPts val="0"/>
              </a:spcAft>
              <a:buSzPts val="1200"/>
              <a:buChar char="●"/>
            </a:pPr>
            <a:r>
              <a:rPr lang="en" sz="1200"/>
              <a:t>Reset Button is active low</a:t>
            </a:r>
            <a:endParaRPr sz="12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91" name="Google Shape;291;p41"/>
          <p:cNvPicPr preferRelativeResize="0"/>
          <p:nvPr/>
        </p:nvPicPr>
        <p:blipFill>
          <a:blip r:embed="rId3">
            <a:alphaModFix/>
          </a:blip>
          <a:stretch>
            <a:fillRect/>
          </a:stretch>
        </p:blipFill>
        <p:spPr>
          <a:xfrm>
            <a:off x="3913878" y="445025"/>
            <a:ext cx="4918423" cy="4123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RecipeTop?</a:t>
            </a:r>
            <a:endParaRPr/>
          </a:p>
        </p:txBody>
      </p:sp>
      <p:sp>
        <p:nvSpPr>
          <p:cNvPr id="74" name="Google Shape;74;p15"/>
          <p:cNvSpPr txBox="1"/>
          <p:nvPr>
            <p:ph idx="1" type="body"/>
          </p:nvPr>
        </p:nvSpPr>
        <p:spPr>
          <a:xfrm>
            <a:off x="311700" y="1152475"/>
            <a:ext cx="375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interactive countertop and recipe preparation assistant</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endParaRPr/>
          </a:p>
        </p:txBody>
      </p:sp>
      <p:pic>
        <p:nvPicPr>
          <p:cNvPr id="75" name="Google Shape;75;p15"/>
          <p:cNvPicPr preferRelativeResize="0"/>
          <p:nvPr/>
        </p:nvPicPr>
        <p:blipFill>
          <a:blip r:embed="rId3">
            <a:alphaModFix/>
          </a:blip>
          <a:stretch>
            <a:fillRect/>
          </a:stretch>
        </p:blipFill>
        <p:spPr>
          <a:xfrm>
            <a:off x="4261419" y="1152475"/>
            <a:ext cx="4570881" cy="3416400"/>
          </a:xfrm>
          <a:prstGeom prst="rect">
            <a:avLst/>
          </a:prstGeom>
          <a:noFill/>
          <a:ln>
            <a:noFill/>
          </a:ln>
        </p:spPr>
      </p:pic>
      <p:pic>
        <p:nvPicPr>
          <p:cNvPr id="76" name="Google Shape;76;p15"/>
          <p:cNvPicPr preferRelativeResize="0"/>
          <p:nvPr/>
        </p:nvPicPr>
        <p:blipFill>
          <a:blip r:embed="rId4">
            <a:alphaModFix/>
          </a:blip>
          <a:stretch>
            <a:fillRect/>
          </a:stretch>
        </p:blipFill>
        <p:spPr>
          <a:xfrm>
            <a:off x="311700" y="2435257"/>
            <a:ext cx="3756000" cy="128809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 Converter</a:t>
            </a:r>
            <a:endParaRPr/>
          </a:p>
        </p:txBody>
      </p:sp>
      <p:sp>
        <p:nvSpPr>
          <p:cNvPr id="297" name="Google Shape;297;p42"/>
          <p:cNvSpPr txBox="1"/>
          <p:nvPr>
            <p:ph idx="1" type="body"/>
          </p:nvPr>
        </p:nvSpPr>
        <p:spPr>
          <a:xfrm>
            <a:off x="311700" y="1152475"/>
            <a:ext cx="30150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4 half bridge load cells will solder to wirepads on board for more reliable connection</a:t>
            </a:r>
            <a:endParaRPr sz="1200"/>
          </a:p>
          <a:p>
            <a:pPr indent="-304800" lvl="0" marL="457200" rtl="0" algn="l">
              <a:spcBef>
                <a:spcPts val="0"/>
              </a:spcBef>
              <a:spcAft>
                <a:spcPts val="0"/>
              </a:spcAft>
              <a:buSzPts val="1200"/>
              <a:buChar char="●"/>
            </a:pPr>
            <a:r>
              <a:rPr lang="en" sz="1200"/>
              <a:t>Measures voltage from load cells and sends it to microcontroller to measure weight</a:t>
            </a:r>
            <a:endParaRPr sz="1200"/>
          </a:p>
          <a:p>
            <a:pPr indent="-304800" lvl="0" marL="457200" rtl="0" algn="l">
              <a:spcBef>
                <a:spcPts val="0"/>
              </a:spcBef>
              <a:spcAft>
                <a:spcPts val="0"/>
              </a:spcAft>
              <a:buSzPts val="1200"/>
              <a:buChar char="●"/>
            </a:pPr>
            <a:r>
              <a:rPr lang="en" sz="1200"/>
              <a:t>HX711 provides serial interface for data retrieval via two control pins:</a:t>
            </a:r>
            <a:endParaRPr sz="1200"/>
          </a:p>
          <a:p>
            <a:pPr indent="-304800" lvl="1" marL="914400" rtl="0" algn="l">
              <a:spcBef>
                <a:spcPts val="0"/>
              </a:spcBef>
              <a:spcAft>
                <a:spcPts val="0"/>
              </a:spcAft>
              <a:buSzPts val="1200"/>
              <a:buChar char="○"/>
            </a:pPr>
            <a:r>
              <a:rPr lang="en" sz="1200"/>
              <a:t>Clock line</a:t>
            </a:r>
            <a:endParaRPr sz="1200"/>
          </a:p>
          <a:p>
            <a:pPr indent="-304800" lvl="1" marL="914400" rtl="0" algn="l">
              <a:spcBef>
                <a:spcPts val="0"/>
              </a:spcBef>
              <a:spcAft>
                <a:spcPts val="0"/>
              </a:spcAft>
              <a:buSzPts val="1200"/>
              <a:buChar char="○"/>
            </a:pPr>
            <a:r>
              <a:rPr lang="en" sz="1200"/>
              <a:t>Data line</a:t>
            </a:r>
            <a:endParaRPr sz="1200"/>
          </a:p>
          <a:p>
            <a:pPr indent="0" lvl="0" marL="0" rtl="0" algn="l">
              <a:spcBef>
                <a:spcPts val="1600"/>
              </a:spcBef>
              <a:spcAft>
                <a:spcPts val="1600"/>
              </a:spcAft>
              <a:buNone/>
            </a:pPr>
            <a:r>
              <a:t/>
            </a:r>
            <a:endParaRPr/>
          </a:p>
        </p:txBody>
      </p:sp>
      <p:pic>
        <p:nvPicPr>
          <p:cNvPr id="298" name="Google Shape;298;p42"/>
          <p:cNvPicPr preferRelativeResize="0"/>
          <p:nvPr/>
        </p:nvPicPr>
        <p:blipFill>
          <a:blip r:embed="rId3">
            <a:alphaModFix/>
          </a:blip>
          <a:stretch>
            <a:fillRect/>
          </a:stretch>
        </p:blipFill>
        <p:spPr>
          <a:xfrm>
            <a:off x="3309829" y="445025"/>
            <a:ext cx="5522471" cy="41238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Wireless Connection</a:t>
            </a:r>
            <a:endParaRPr/>
          </a:p>
        </p:txBody>
      </p:sp>
      <p:sp>
        <p:nvSpPr>
          <p:cNvPr id="304" name="Google Shape;304;p43"/>
          <p:cNvSpPr txBox="1"/>
          <p:nvPr>
            <p:ph idx="1" type="body"/>
          </p:nvPr>
        </p:nvSpPr>
        <p:spPr>
          <a:xfrm>
            <a:off x="311700" y="1152475"/>
            <a:ext cx="30150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ESP8266 ESP-01 Wifi Module for 1st pcb</a:t>
            </a:r>
            <a:endParaRPr sz="1200"/>
          </a:p>
          <a:p>
            <a:pPr indent="-304800" lvl="0" marL="457200" rtl="0" algn="l">
              <a:spcBef>
                <a:spcPts val="0"/>
              </a:spcBef>
              <a:spcAft>
                <a:spcPts val="0"/>
              </a:spcAft>
              <a:buSzPts val="1200"/>
              <a:buChar char="●"/>
            </a:pPr>
            <a:r>
              <a:rPr lang="en" sz="1200"/>
              <a:t>ESP8266 ESP-12f Wifi Module for future pcbs</a:t>
            </a:r>
            <a:endParaRPr sz="1200"/>
          </a:p>
          <a:p>
            <a:pPr indent="-304800" lvl="0" marL="457200" rtl="0" algn="l">
              <a:spcBef>
                <a:spcPts val="0"/>
              </a:spcBef>
              <a:spcAft>
                <a:spcPts val="0"/>
              </a:spcAft>
              <a:buSzPts val="1200"/>
              <a:buChar char="●"/>
            </a:pPr>
            <a:r>
              <a:rPr lang="en" sz="1200"/>
              <a:t>Powered by 3.3V </a:t>
            </a:r>
            <a:endParaRPr/>
          </a:p>
          <a:p>
            <a:pPr indent="0" lvl="0" marL="0" rtl="0" algn="l">
              <a:spcBef>
                <a:spcPts val="1600"/>
              </a:spcBef>
              <a:spcAft>
                <a:spcPts val="1600"/>
              </a:spcAft>
              <a:buNone/>
            </a:pPr>
            <a:r>
              <a:t/>
            </a:r>
            <a:endParaRPr/>
          </a:p>
        </p:txBody>
      </p:sp>
      <p:pic>
        <p:nvPicPr>
          <p:cNvPr id="305" name="Google Shape;305;p43"/>
          <p:cNvPicPr preferRelativeResize="0"/>
          <p:nvPr/>
        </p:nvPicPr>
        <p:blipFill>
          <a:blip r:embed="rId3">
            <a:alphaModFix/>
          </a:blip>
          <a:stretch>
            <a:fillRect/>
          </a:stretch>
        </p:blipFill>
        <p:spPr>
          <a:xfrm>
            <a:off x="4277375" y="202500"/>
            <a:ext cx="3534221" cy="2305224"/>
          </a:xfrm>
          <a:prstGeom prst="rect">
            <a:avLst/>
          </a:prstGeom>
          <a:noFill/>
          <a:ln>
            <a:noFill/>
          </a:ln>
        </p:spPr>
      </p:pic>
      <p:pic>
        <p:nvPicPr>
          <p:cNvPr id="306" name="Google Shape;306;p43"/>
          <p:cNvPicPr preferRelativeResize="0"/>
          <p:nvPr/>
        </p:nvPicPr>
        <p:blipFill>
          <a:blip r:embed="rId4">
            <a:alphaModFix/>
          </a:blip>
          <a:stretch>
            <a:fillRect/>
          </a:stretch>
        </p:blipFill>
        <p:spPr>
          <a:xfrm>
            <a:off x="4800550" y="2679524"/>
            <a:ext cx="3011053" cy="233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Power</a:t>
            </a:r>
            <a:endParaRPr/>
          </a:p>
        </p:txBody>
      </p:sp>
      <p:sp>
        <p:nvSpPr>
          <p:cNvPr id="312" name="Google Shape;312;p44"/>
          <p:cNvSpPr txBox="1"/>
          <p:nvPr>
            <p:ph idx="1" type="body"/>
          </p:nvPr>
        </p:nvSpPr>
        <p:spPr>
          <a:xfrm>
            <a:off x="311700" y="1152475"/>
            <a:ext cx="27858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P</a:t>
            </a:r>
            <a:r>
              <a:rPr lang="en" sz="1200"/>
              <a:t>ower to be received from 4 AA or 1 9V batteries through barrel jack</a:t>
            </a:r>
            <a:endParaRPr sz="1200"/>
          </a:p>
          <a:p>
            <a:pPr indent="-304800" lvl="0" marL="457200" rtl="0" algn="l">
              <a:spcBef>
                <a:spcPts val="0"/>
              </a:spcBef>
              <a:spcAft>
                <a:spcPts val="0"/>
              </a:spcAft>
              <a:buSzPts val="1200"/>
              <a:buChar char="●"/>
            </a:pPr>
            <a:r>
              <a:rPr lang="en" sz="1200"/>
              <a:t>5V regulator to power microcontroller and HX711 (ADC)</a:t>
            </a:r>
            <a:endParaRPr sz="1200"/>
          </a:p>
          <a:p>
            <a:pPr indent="-304800" lvl="0" marL="457200" rtl="0" algn="l">
              <a:spcBef>
                <a:spcPts val="0"/>
              </a:spcBef>
              <a:spcAft>
                <a:spcPts val="0"/>
              </a:spcAft>
              <a:buSzPts val="1200"/>
              <a:buChar char="●"/>
            </a:pPr>
            <a:r>
              <a:rPr lang="en" sz="1200"/>
              <a:t>3.3V regulator to power Wifi Module</a:t>
            </a:r>
            <a:endParaRPr sz="1200"/>
          </a:p>
          <a:p>
            <a:pPr indent="-304800" lvl="0" marL="457200" rtl="0" algn="l">
              <a:spcBef>
                <a:spcPts val="0"/>
              </a:spcBef>
              <a:spcAft>
                <a:spcPts val="0"/>
              </a:spcAft>
              <a:buSzPts val="1200"/>
              <a:buChar char="●"/>
            </a:pPr>
            <a:r>
              <a:rPr lang="en" sz="1200"/>
              <a:t>Coupling Capacitors are placed in the design to prevent interference</a:t>
            </a:r>
            <a:endParaRPr sz="1200"/>
          </a:p>
          <a:p>
            <a:pPr indent="0" lvl="0" marL="457200" rtl="0" algn="l">
              <a:spcBef>
                <a:spcPts val="1600"/>
              </a:spcBef>
              <a:spcAft>
                <a:spcPts val="0"/>
              </a:spcAft>
              <a:buNone/>
            </a:pPr>
            <a:r>
              <a:t/>
            </a:r>
            <a:endParaRPr sz="12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13" name="Google Shape;313;p44"/>
          <p:cNvPicPr preferRelativeResize="0"/>
          <p:nvPr/>
        </p:nvPicPr>
        <p:blipFill>
          <a:blip r:embed="rId3">
            <a:alphaModFix/>
          </a:blip>
          <a:stretch>
            <a:fillRect/>
          </a:stretch>
        </p:blipFill>
        <p:spPr>
          <a:xfrm>
            <a:off x="3214782" y="445025"/>
            <a:ext cx="5617518" cy="41238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PCB</a:t>
            </a:r>
            <a:endParaRPr/>
          </a:p>
        </p:txBody>
      </p:sp>
      <p:sp>
        <p:nvSpPr>
          <p:cNvPr id="319" name="Google Shape;319;p45"/>
          <p:cNvSpPr txBox="1"/>
          <p:nvPr>
            <p:ph idx="1" type="body"/>
          </p:nvPr>
        </p:nvSpPr>
        <p:spPr>
          <a:xfrm>
            <a:off x="311700" y="1149150"/>
            <a:ext cx="35229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Created in Eagle</a:t>
            </a:r>
            <a:endParaRPr sz="1200"/>
          </a:p>
          <a:p>
            <a:pPr indent="-304800" lvl="0" marL="457200" rtl="0" algn="l">
              <a:spcBef>
                <a:spcPts val="0"/>
              </a:spcBef>
              <a:spcAft>
                <a:spcPts val="0"/>
              </a:spcAft>
              <a:buSzPts val="1200"/>
              <a:buChar char="●"/>
            </a:pPr>
            <a:r>
              <a:rPr lang="en" sz="1200"/>
              <a:t>64.77mmx70.36mm</a:t>
            </a:r>
            <a:endParaRPr sz="1200"/>
          </a:p>
          <a:p>
            <a:pPr indent="-304800" lvl="0" marL="457200" rtl="0" algn="l">
              <a:spcBef>
                <a:spcPts val="0"/>
              </a:spcBef>
              <a:spcAft>
                <a:spcPts val="0"/>
              </a:spcAft>
              <a:buSzPts val="1200"/>
              <a:buChar char="●"/>
            </a:pPr>
            <a:r>
              <a:rPr lang="en" sz="1200"/>
              <a:t>Microcontroller is centered in board design</a:t>
            </a:r>
            <a:endParaRPr sz="1200"/>
          </a:p>
          <a:p>
            <a:pPr indent="-304800" lvl="0" marL="457200" rtl="0" algn="l">
              <a:spcBef>
                <a:spcPts val="0"/>
              </a:spcBef>
              <a:spcAft>
                <a:spcPts val="0"/>
              </a:spcAft>
              <a:buSzPts val="1200"/>
              <a:buChar char="●"/>
            </a:pPr>
            <a:r>
              <a:rPr lang="en" sz="1200"/>
              <a:t>Surface mount wire pads for four 3</a:t>
            </a:r>
            <a:r>
              <a:rPr lang="en" sz="1200"/>
              <a:t> </a:t>
            </a:r>
            <a:r>
              <a:rPr lang="en" sz="1200"/>
              <a:t>wire load cells</a:t>
            </a:r>
            <a:endParaRPr sz="1200"/>
          </a:p>
          <a:p>
            <a:pPr indent="-304800" lvl="0" marL="457200" rtl="0" algn="l">
              <a:spcBef>
                <a:spcPts val="0"/>
              </a:spcBef>
              <a:spcAft>
                <a:spcPts val="0"/>
              </a:spcAft>
              <a:buSzPts val="1200"/>
              <a:buChar char="●"/>
            </a:pPr>
            <a:r>
              <a:rPr lang="en" sz="1200"/>
              <a:t>Two (2) mounting holes to secure design in place</a:t>
            </a:r>
            <a:endParaRPr sz="1200"/>
          </a:p>
          <a:p>
            <a:pPr indent="0" lvl="0" marL="0" rtl="0" algn="l">
              <a:spcBef>
                <a:spcPts val="1600"/>
              </a:spcBef>
              <a:spcAft>
                <a:spcPts val="1600"/>
              </a:spcAft>
              <a:buNone/>
            </a:pPr>
            <a:r>
              <a:t/>
            </a:r>
            <a:endParaRPr/>
          </a:p>
        </p:txBody>
      </p:sp>
      <p:pic>
        <p:nvPicPr>
          <p:cNvPr id="320" name="Google Shape;320;p45"/>
          <p:cNvPicPr preferRelativeResize="0"/>
          <p:nvPr/>
        </p:nvPicPr>
        <p:blipFill>
          <a:blip r:embed="rId3">
            <a:alphaModFix/>
          </a:blip>
          <a:stretch>
            <a:fillRect/>
          </a:stretch>
        </p:blipFill>
        <p:spPr>
          <a:xfrm>
            <a:off x="4730026" y="445025"/>
            <a:ext cx="4102274" cy="4120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PCB Concerns</a:t>
            </a:r>
            <a:endParaRPr/>
          </a:p>
        </p:txBody>
      </p:sp>
      <p:sp>
        <p:nvSpPr>
          <p:cNvPr id="326" name="Google Shape;326;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First PCB ordered, awaiting arrival</a:t>
            </a:r>
            <a:endParaRPr/>
          </a:p>
          <a:p>
            <a:pPr indent="-342900" lvl="0" marL="457200" rtl="0" algn="l">
              <a:spcBef>
                <a:spcPts val="0"/>
              </a:spcBef>
              <a:spcAft>
                <a:spcPts val="0"/>
              </a:spcAft>
              <a:buSzPts val="1800"/>
              <a:buChar char="●"/>
            </a:pPr>
            <a:r>
              <a:rPr lang="en"/>
              <a:t>Haven’t tested first board</a:t>
            </a:r>
            <a:endParaRPr/>
          </a:p>
          <a:p>
            <a:pPr indent="-342900" lvl="0" marL="457200" rtl="0" algn="l">
              <a:spcBef>
                <a:spcPts val="0"/>
              </a:spcBef>
              <a:spcAft>
                <a:spcPts val="0"/>
              </a:spcAft>
              <a:buSzPts val="1800"/>
              <a:buChar char="●"/>
            </a:pPr>
            <a:r>
              <a:rPr lang="en"/>
              <a:t>There are two large power consuming devices on the board:</a:t>
            </a:r>
            <a:endParaRPr/>
          </a:p>
          <a:p>
            <a:pPr indent="-317500" lvl="1" marL="914400" rtl="0" algn="l">
              <a:spcBef>
                <a:spcPts val="0"/>
              </a:spcBef>
              <a:spcAft>
                <a:spcPts val="0"/>
              </a:spcAft>
              <a:buSzPts val="1400"/>
              <a:buChar char="○"/>
            </a:pPr>
            <a:r>
              <a:rPr lang="en"/>
              <a:t>The Wifi Module, which draws 215mA max</a:t>
            </a:r>
            <a:endParaRPr/>
          </a:p>
          <a:p>
            <a:pPr indent="-317500" lvl="1" marL="914400" rtl="0" algn="l">
              <a:spcBef>
                <a:spcPts val="0"/>
              </a:spcBef>
              <a:spcAft>
                <a:spcPts val="0"/>
              </a:spcAft>
              <a:buSzPts val="1400"/>
              <a:buChar char="○"/>
            </a:pPr>
            <a:r>
              <a:rPr lang="en"/>
              <a:t>The Microcontroller, which draws 360mA max</a:t>
            </a:r>
            <a:endParaRPr/>
          </a:p>
          <a:p>
            <a:pPr indent="-342900" lvl="0" marL="457200" rtl="0" algn="l">
              <a:spcBef>
                <a:spcPts val="0"/>
              </a:spcBef>
              <a:spcAft>
                <a:spcPts val="0"/>
              </a:spcAft>
              <a:buSzPts val="1800"/>
              <a:buChar char="●"/>
            </a:pPr>
            <a:r>
              <a:rPr lang="en"/>
              <a:t>Total max current draw is 575mA at any one time through the 5V regulator</a:t>
            </a:r>
            <a:endParaRPr/>
          </a:p>
          <a:p>
            <a:pPr indent="0" lvl="0" marL="0" rtl="0" algn="l">
              <a:spcBef>
                <a:spcPts val="160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11700" y="492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332" name="Google Shape;332;p47"/>
          <p:cNvSpPr txBox="1"/>
          <p:nvPr>
            <p:ph idx="1" type="body"/>
          </p:nvPr>
        </p:nvSpPr>
        <p:spPr>
          <a:xfrm>
            <a:off x="311700" y="1132250"/>
            <a:ext cx="3942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Budget of $2000</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333" name="Google Shape;333;p47"/>
          <p:cNvGraphicFramePr/>
          <p:nvPr/>
        </p:nvGraphicFramePr>
        <p:xfrm>
          <a:off x="5645975" y="72913"/>
          <a:ext cx="3000000" cy="3000000"/>
        </p:xfrm>
        <a:graphic>
          <a:graphicData uri="http://schemas.openxmlformats.org/drawingml/2006/table">
            <a:tbl>
              <a:tblPr>
                <a:noFill/>
                <a:tableStyleId>{9FA7FD75-5324-4582-B7F3-30B064BD6370}</a:tableStyleId>
              </a:tblPr>
              <a:tblGrid>
                <a:gridCol w="1385750"/>
                <a:gridCol w="902250"/>
                <a:gridCol w="1093225"/>
              </a:tblGrid>
              <a:tr h="358550">
                <a:tc>
                  <a:txBody>
                    <a:bodyPr>
                      <a:noAutofit/>
                    </a:bodyPr>
                    <a:lstStyle/>
                    <a:p>
                      <a:pPr indent="0" lvl="0" marL="0" rtl="0" algn="l">
                        <a:spcBef>
                          <a:spcPts val="0"/>
                        </a:spcBef>
                        <a:spcAft>
                          <a:spcPts val="0"/>
                        </a:spcAft>
                        <a:buNone/>
                      </a:pPr>
                      <a:r>
                        <a:rPr b="1" lang="en" sz="1200">
                          <a:solidFill>
                            <a:schemeClr val="accent4"/>
                          </a:solidFill>
                        </a:rPr>
                        <a:t>Part </a:t>
                      </a:r>
                      <a:endParaRPr b="1" sz="1200">
                        <a:solidFill>
                          <a:schemeClr val="accent4"/>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200">
                          <a:solidFill>
                            <a:schemeClr val="dk1"/>
                          </a:solidFill>
                        </a:rPr>
                        <a:t>Unit Cost</a:t>
                      </a:r>
                      <a:endParaRPr b="1"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200">
                          <a:solidFill>
                            <a:schemeClr val="dk1"/>
                          </a:solidFill>
                        </a:rPr>
                        <a:t>Our Unit cost</a:t>
                      </a:r>
                      <a:endParaRPr b="1"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8550">
                <a:tc>
                  <a:txBody>
                    <a:bodyPr>
                      <a:noAutofit/>
                    </a:bodyPr>
                    <a:lstStyle/>
                    <a:p>
                      <a:pPr indent="0" lvl="0" marL="0" rtl="0" algn="l">
                        <a:spcBef>
                          <a:spcPts val="0"/>
                        </a:spcBef>
                        <a:spcAft>
                          <a:spcPts val="0"/>
                        </a:spcAft>
                        <a:buNone/>
                      </a:pPr>
                      <a:r>
                        <a:rPr lang="en" sz="1200">
                          <a:solidFill>
                            <a:schemeClr val="accent4"/>
                          </a:solidFill>
                        </a:rPr>
                        <a:t>Monitor</a:t>
                      </a:r>
                      <a:endParaRPr sz="1200">
                        <a:solidFill>
                          <a:schemeClr val="accent4"/>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$109</a:t>
                      </a:r>
                      <a:endParaRPr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$0 (donated)</a:t>
                      </a:r>
                      <a:endParaRPr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8550">
                <a:tc>
                  <a:txBody>
                    <a:bodyPr>
                      <a:noAutofit/>
                    </a:bodyPr>
                    <a:lstStyle/>
                    <a:p>
                      <a:pPr indent="0" lvl="0" marL="0" rtl="0" algn="l">
                        <a:spcBef>
                          <a:spcPts val="0"/>
                        </a:spcBef>
                        <a:spcAft>
                          <a:spcPts val="0"/>
                        </a:spcAft>
                        <a:buNone/>
                      </a:pPr>
                      <a:r>
                        <a:rPr lang="en" sz="1200">
                          <a:solidFill>
                            <a:schemeClr val="accent4"/>
                          </a:solidFill>
                        </a:rPr>
                        <a:t>Kitchen Cart</a:t>
                      </a:r>
                      <a:endParaRPr sz="1200">
                        <a:solidFill>
                          <a:schemeClr val="accent4"/>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$159</a:t>
                      </a:r>
                      <a:endParaRPr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$0 (donated)</a:t>
                      </a:r>
                      <a:endParaRPr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23950">
                <a:tc>
                  <a:txBody>
                    <a:bodyPr>
                      <a:noAutofit/>
                    </a:bodyPr>
                    <a:lstStyle/>
                    <a:p>
                      <a:pPr indent="0" lvl="0" marL="0" rtl="0" algn="l">
                        <a:spcBef>
                          <a:spcPts val="0"/>
                        </a:spcBef>
                        <a:spcAft>
                          <a:spcPts val="0"/>
                        </a:spcAft>
                        <a:buNone/>
                      </a:pPr>
                      <a:r>
                        <a:rPr lang="en" sz="1200">
                          <a:solidFill>
                            <a:schemeClr val="accent4"/>
                          </a:solidFill>
                        </a:rPr>
                        <a:t>Raspberry</a:t>
                      </a:r>
                      <a:endParaRPr sz="1200">
                        <a:solidFill>
                          <a:schemeClr val="accent4"/>
                        </a:solidFill>
                      </a:endParaRPr>
                    </a:p>
                    <a:p>
                      <a:pPr indent="0" lvl="0" marL="0" rtl="0" algn="l">
                        <a:spcBef>
                          <a:spcPts val="0"/>
                        </a:spcBef>
                        <a:spcAft>
                          <a:spcPts val="0"/>
                        </a:spcAft>
                        <a:buNone/>
                      </a:pPr>
                      <a:r>
                        <a:rPr lang="en" sz="1200">
                          <a:solidFill>
                            <a:schemeClr val="accent4"/>
                          </a:solidFill>
                        </a:rPr>
                        <a:t>Pi 3 b+(kit)</a:t>
                      </a:r>
                      <a:endParaRPr sz="1200">
                        <a:solidFill>
                          <a:schemeClr val="accent4"/>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$80.00</a:t>
                      </a:r>
                      <a:endParaRPr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$80.00</a:t>
                      </a:r>
                      <a:endParaRPr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8550">
                <a:tc>
                  <a:txBody>
                    <a:bodyPr>
                      <a:noAutofit/>
                    </a:bodyPr>
                    <a:lstStyle/>
                    <a:p>
                      <a:pPr indent="0" lvl="0" marL="0" rtl="0" algn="l">
                        <a:spcBef>
                          <a:spcPts val="0"/>
                        </a:spcBef>
                        <a:spcAft>
                          <a:spcPts val="0"/>
                        </a:spcAft>
                        <a:buNone/>
                      </a:pPr>
                      <a:r>
                        <a:rPr lang="en" sz="1200">
                          <a:solidFill>
                            <a:schemeClr val="accent4"/>
                          </a:solidFill>
                        </a:rPr>
                        <a:t>Load Cells</a:t>
                      </a:r>
                      <a:endParaRPr sz="1200">
                        <a:solidFill>
                          <a:schemeClr val="accent4"/>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$7.99</a:t>
                      </a:r>
                      <a:endParaRPr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$7.99</a:t>
                      </a:r>
                      <a:endParaRPr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250">
                <a:tc>
                  <a:txBody>
                    <a:bodyPr>
                      <a:noAutofit/>
                    </a:bodyPr>
                    <a:lstStyle/>
                    <a:p>
                      <a:pPr indent="0" lvl="0" marL="0" rtl="0" algn="l">
                        <a:spcBef>
                          <a:spcPts val="0"/>
                        </a:spcBef>
                        <a:spcAft>
                          <a:spcPts val="0"/>
                        </a:spcAft>
                        <a:buNone/>
                      </a:pPr>
                      <a:r>
                        <a:rPr lang="en" sz="1200">
                          <a:solidFill>
                            <a:schemeClr val="accent4"/>
                          </a:solidFill>
                        </a:rPr>
                        <a:t>Tempered </a:t>
                      </a:r>
                      <a:endParaRPr sz="1200">
                        <a:solidFill>
                          <a:schemeClr val="accent4"/>
                        </a:solidFill>
                      </a:endParaRPr>
                    </a:p>
                    <a:p>
                      <a:pPr indent="0" lvl="0" marL="0" rtl="0" algn="l">
                        <a:spcBef>
                          <a:spcPts val="0"/>
                        </a:spcBef>
                        <a:spcAft>
                          <a:spcPts val="0"/>
                        </a:spcAft>
                        <a:buNone/>
                      </a:pPr>
                      <a:r>
                        <a:rPr lang="en" sz="1200">
                          <a:solidFill>
                            <a:schemeClr val="accent4"/>
                          </a:solidFill>
                        </a:rPr>
                        <a:t>Glass</a:t>
                      </a:r>
                      <a:endParaRPr sz="1200">
                        <a:solidFill>
                          <a:schemeClr val="accent4"/>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$68.00</a:t>
                      </a:r>
                      <a:endParaRPr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$68.00</a:t>
                      </a:r>
                      <a:endParaRPr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8550">
                <a:tc>
                  <a:txBody>
                    <a:bodyPr>
                      <a:noAutofit/>
                    </a:bodyPr>
                    <a:lstStyle/>
                    <a:p>
                      <a:pPr indent="0" lvl="0" marL="0" rtl="0" algn="l">
                        <a:spcBef>
                          <a:spcPts val="0"/>
                        </a:spcBef>
                        <a:spcAft>
                          <a:spcPts val="0"/>
                        </a:spcAft>
                        <a:buNone/>
                      </a:pPr>
                      <a:r>
                        <a:rPr lang="en" sz="1200">
                          <a:solidFill>
                            <a:schemeClr val="accent4"/>
                          </a:solidFill>
                        </a:rPr>
                        <a:t>Touch foil</a:t>
                      </a:r>
                      <a:endParaRPr sz="1200">
                        <a:solidFill>
                          <a:schemeClr val="accent4"/>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$120.00</a:t>
                      </a:r>
                      <a:endParaRPr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$120.00</a:t>
                      </a:r>
                      <a:endParaRPr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250">
                <a:tc>
                  <a:txBody>
                    <a:bodyPr>
                      <a:noAutofit/>
                    </a:bodyPr>
                    <a:lstStyle/>
                    <a:p>
                      <a:pPr indent="0" lvl="0" marL="0" rtl="0" algn="l">
                        <a:spcBef>
                          <a:spcPts val="0"/>
                        </a:spcBef>
                        <a:spcAft>
                          <a:spcPts val="0"/>
                        </a:spcAft>
                        <a:buNone/>
                      </a:pPr>
                      <a:r>
                        <a:rPr lang="en" sz="1200">
                          <a:solidFill>
                            <a:schemeClr val="accent4"/>
                          </a:solidFill>
                        </a:rPr>
                        <a:t>Arduino ATMega 328p</a:t>
                      </a:r>
                      <a:endParaRPr sz="1200">
                        <a:solidFill>
                          <a:schemeClr val="accent4"/>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$1.96</a:t>
                      </a:r>
                      <a:endParaRPr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$1.96</a:t>
                      </a:r>
                      <a:endParaRPr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23950">
                <a:tc>
                  <a:txBody>
                    <a:bodyPr>
                      <a:noAutofit/>
                    </a:bodyPr>
                    <a:lstStyle/>
                    <a:p>
                      <a:pPr indent="0" lvl="0" marL="0" rtl="0" algn="l">
                        <a:spcBef>
                          <a:spcPts val="0"/>
                        </a:spcBef>
                        <a:spcAft>
                          <a:spcPts val="0"/>
                        </a:spcAft>
                        <a:buNone/>
                      </a:pPr>
                      <a:r>
                        <a:rPr lang="en" sz="1200">
                          <a:solidFill>
                            <a:schemeClr val="accent4"/>
                          </a:solidFill>
                        </a:rPr>
                        <a:t>Hx711 A/D Converter</a:t>
                      </a:r>
                      <a:endParaRPr sz="1200">
                        <a:solidFill>
                          <a:schemeClr val="accent4"/>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$5.00</a:t>
                      </a:r>
                      <a:endParaRPr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$5.00</a:t>
                      </a:r>
                      <a:endParaRPr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8475">
                <a:tc>
                  <a:txBody>
                    <a:bodyPr>
                      <a:noAutofit/>
                    </a:bodyPr>
                    <a:lstStyle/>
                    <a:p>
                      <a:pPr indent="0" lvl="0" marL="0" rtl="0" algn="l">
                        <a:spcBef>
                          <a:spcPts val="0"/>
                        </a:spcBef>
                        <a:spcAft>
                          <a:spcPts val="0"/>
                        </a:spcAft>
                        <a:buNone/>
                      </a:pPr>
                      <a:r>
                        <a:rPr lang="en" sz="1200">
                          <a:solidFill>
                            <a:schemeClr val="accent4"/>
                          </a:solidFill>
                        </a:rPr>
                        <a:t>PCB</a:t>
                      </a:r>
                      <a:endParaRPr sz="1200">
                        <a:solidFill>
                          <a:schemeClr val="accent4"/>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$1.00</a:t>
                      </a:r>
                      <a:endParaRPr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$1.00</a:t>
                      </a:r>
                      <a:endParaRPr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8550">
                <a:tc>
                  <a:txBody>
                    <a:bodyPr>
                      <a:noAutofit/>
                    </a:bodyPr>
                    <a:lstStyle/>
                    <a:p>
                      <a:pPr indent="0" lvl="0" marL="0" rtl="0" algn="l">
                        <a:spcBef>
                          <a:spcPts val="0"/>
                        </a:spcBef>
                        <a:spcAft>
                          <a:spcPts val="0"/>
                        </a:spcAft>
                        <a:buNone/>
                      </a:pPr>
                      <a:r>
                        <a:rPr lang="en" sz="1200">
                          <a:solidFill>
                            <a:schemeClr val="accent4"/>
                          </a:solidFill>
                        </a:rPr>
                        <a:t>Wifi module</a:t>
                      </a:r>
                      <a:endParaRPr sz="1200">
                        <a:solidFill>
                          <a:schemeClr val="accent4"/>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$4</a:t>
                      </a:r>
                      <a:endParaRPr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$4</a:t>
                      </a:r>
                      <a:endParaRPr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25825">
                <a:tc>
                  <a:txBody>
                    <a:bodyPr>
                      <a:noAutofit/>
                    </a:bodyPr>
                    <a:lstStyle/>
                    <a:p>
                      <a:pPr indent="0" lvl="0" marL="0" rtl="0" algn="l">
                        <a:spcBef>
                          <a:spcPts val="0"/>
                        </a:spcBef>
                        <a:spcAft>
                          <a:spcPts val="0"/>
                        </a:spcAft>
                        <a:buNone/>
                      </a:pPr>
                      <a:r>
                        <a:rPr lang="en" sz="1200">
                          <a:solidFill>
                            <a:schemeClr val="accent4"/>
                          </a:solidFill>
                        </a:rPr>
                        <a:t>Total</a:t>
                      </a:r>
                      <a:endParaRPr sz="1200">
                        <a:solidFill>
                          <a:schemeClr val="accent4"/>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$551.95</a:t>
                      </a:r>
                      <a:endParaRPr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rPr>
                        <a:t>$283.95</a:t>
                      </a:r>
                      <a:endParaRPr sz="1200">
                        <a:solidFill>
                          <a:schemeClr val="dk1"/>
                        </a:solidFill>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34" name="Google Shape;334;p47"/>
          <p:cNvGraphicFramePr/>
          <p:nvPr/>
        </p:nvGraphicFramePr>
        <p:xfrm>
          <a:off x="2787725" y="206175"/>
          <a:ext cx="3000000" cy="3000000"/>
        </p:xfrm>
        <a:graphic>
          <a:graphicData uri="http://schemas.openxmlformats.org/drawingml/2006/table">
            <a:tbl>
              <a:tblPr>
                <a:noFill/>
                <a:tableStyleId>{9FA7FD75-5324-4582-B7F3-30B064BD6370}</a:tableStyleId>
              </a:tblPr>
              <a:tblGrid>
                <a:gridCol w="1437950"/>
                <a:gridCol w="1340450"/>
              </a:tblGrid>
              <a:tr h="307350">
                <a:tc>
                  <a:txBody>
                    <a:bodyPr>
                      <a:noAutofit/>
                    </a:bodyPr>
                    <a:lstStyle/>
                    <a:p>
                      <a:pPr indent="0" lvl="0" marL="0" rtl="0" algn="ctr">
                        <a:spcBef>
                          <a:spcPts val="0"/>
                        </a:spcBef>
                        <a:spcAft>
                          <a:spcPts val="0"/>
                        </a:spcAft>
                        <a:buNone/>
                      </a:pPr>
                      <a:r>
                        <a:rPr lang="en" sz="1000">
                          <a:solidFill>
                            <a:schemeClr val="accent4"/>
                          </a:solidFill>
                          <a:latin typeface="Average"/>
                          <a:ea typeface="Average"/>
                          <a:cs typeface="Average"/>
                          <a:sym typeface="Average"/>
                        </a:rPr>
                        <a:t>Part</a:t>
                      </a:r>
                      <a:endParaRPr sz="10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solidFill>
                            <a:schemeClr val="dk1"/>
                          </a:solidFill>
                          <a:latin typeface="Average"/>
                          <a:ea typeface="Average"/>
                          <a:cs typeface="Average"/>
                          <a:sym typeface="Average"/>
                        </a:rPr>
                        <a:t>Cost</a:t>
                      </a:r>
                      <a:endParaRPr sz="10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7350">
                <a:tc>
                  <a:txBody>
                    <a:bodyPr>
                      <a:noAutofit/>
                    </a:bodyPr>
                    <a:lstStyle/>
                    <a:p>
                      <a:pPr indent="0" lvl="0" marL="0" rtl="0" algn="ctr">
                        <a:spcBef>
                          <a:spcPts val="0"/>
                        </a:spcBef>
                        <a:spcAft>
                          <a:spcPts val="0"/>
                        </a:spcAft>
                        <a:buNone/>
                      </a:pPr>
                      <a:r>
                        <a:rPr lang="en" sz="1000">
                          <a:solidFill>
                            <a:schemeClr val="accent4"/>
                          </a:solidFill>
                          <a:latin typeface="Average"/>
                          <a:ea typeface="Average"/>
                          <a:cs typeface="Average"/>
                          <a:sym typeface="Average"/>
                        </a:rPr>
                        <a:t>Raspberry pi 3 b+</a:t>
                      </a:r>
                      <a:endParaRPr sz="10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solidFill>
                            <a:schemeClr val="dk1"/>
                          </a:solidFill>
                          <a:latin typeface="Average"/>
                          <a:ea typeface="Average"/>
                          <a:cs typeface="Average"/>
                          <a:sym typeface="Average"/>
                        </a:rPr>
                        <a:t>$80.00</a:t>
                      </a:r>
                      <a:endParaRPr sz="10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7350">
                <a:tc>
                  <a:txBody>
                    <a:bodyPr>
                      <a:noAutofit/>
                    </a:bodyPr>
                    <a:lstStyle/>
                    <a:p>
                      <a:pPr indent="0" lvl="0" marL="0" rtl="0" algn="ctr">
                        <a:spcBef>
                          <a:spcPts val="0"/>
                        </a:spcBef>
                        <a:spcAft>
                          <a:spcPts val="0"/>
                        </a:spcAft>
                        <a:buNone/>
                      </a:pPr>
                      <a:r>
                        <a:rPr lang="en" sz="1000">
                          <a:solidFill>
                            <a:schemeClr val="accent4"/>
                          </a:solidFill>
                          <a:latin typeface="Average"/>
                          <a:ea typeface="Average"/>
                          <a:cs typeface="Average"/>
                          <a:sym typeface="Average"/>
                        </a:rPr>
                        <a:t>Scale </a:t>
                      </a:r>
                      <a:endParaRPr sz="10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solidFill>
                            <a:schemeClr val="dk1"/>
                          </a:solidFill>
                          <a:latin typeface="Average"/>
                          <a:ea typeface="Average"/>
                          <a:cs typeface="Average"/>
                          <a:sym typeface="Average"/>
                        </a:rPr>
                        <a:t>$20.00</a:t>
                      </a:r>
                      <a:endParaRPr sz="10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7350">
                <a:tc>
                  <a:txBody>
                    <a:bodyPr>
                      <a:noAutofit/>
                    </a:bodyPr>
                    <a:lstStyle/>
                    <a:p>
                      <a:pPr indent="0" lvl="0" marL="0" rtl="0" algn="ctr">
                        <a:spcBef>
                          <a:spcPts val="0"/>
                        </a:spcBef>
                        <a:spcAft>
                          <a:spcPts val="0"/>
                        </a:spcAft>
                        <a:buNone/>
                      </a:pPr>
                      <a:r>
                        <a:rPr lang="en" sz="1000">
                          <a:solidFill>
                            <a:schemeClr val="accent4"/>
                          </a:solidFill>
                          <a:latin typeface="Average"/>
                          <a:ea typeface="Average"/>
                          <a:cs typeface="Average"/>
                          <a:sym typeface="Average"/>
                        </a:rPr>
                        <a:t>Toaster oven</a:t>
                      </a:r>
                      <a:endParaRPr sz="10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solidFill>
                            <a:schemeClr val="dk1"/>
                          </a:solidFill>
                          <a:latin typeface="Average"/>
                          <a:ea typeface="Average"/>
                          <a:cs typeface="Average"/>
                          <a:sym typeface="Average"/>
                        </a:rPr>
                        <a:t>$20.00</a:t>
                      </a:r>
                      <a:endParaRPr sz="10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7350">
                <a:tc>
                  <a:txBody>
                    <a:bodyPr>
                      <a:noAutofit/>
                    </a:bodyPr>
                    <a:lstStyle/>
                    <a:p>
                      <a:pPr indent="0" lvl="0" marL="0" rtl="0" algn="ctr">
                        <a:spcBef>
                          <a:spcPts val="0"/>
                        </a:spcBef>
                        <a:spcAft>
                          <a:spcPts val="0"/>
                        </a:spcAft>
                        <a:buNone/>
                      </a:pPr>
                      <a:r>
                        <a:rPr lang="en" sz="1000">
                          <a:solidFill>
                            <a:schemeClr val="accent4"/>
                          </a:solidFill>
                          <a:latin typeface="Average"/>
                          <a:ea typeface="Average"/>
                          <a:cs typeface="Average"/>
                          <a:sym typeface="Average"/>
                        </a:rPr>
                        <a:t>Sd card </a:t>
                      </a:r>
                      <a:endParaRPr sz="10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solidFill>
                            <a:schemeClr val="dk1"/>
                          </a:solidFill>
                          <a:latin typeface="Average"/>
                          <a:ea typeface="Average"/>
                          <a:cs typeface="Average"/>
                          <a:sym typeface="Average"/>
                        </a:rPr>
                        <a:t>$11.00</a:t>
                      </a:r>
                      <a:endParaRPr sz="10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7350">
                <a:tc>
                  <a:txBody>
                    <a:bodyPr>
                      <a:noAutofit/>
                    </a:bodyPr>
                    <a:lstStyle/>
                    <a:p>
                      <a:pPr indent="0" lvl="0" marL="0" rtl="0" algn="ctr">
                        <a:spcBef>
                          <a:spcPts val="0"/>
                        </a:spcBef>
                        <a:spcAft>
                          <a:spcPts val="0"/>
                        </a:spcAft>
                        <a:buNone/>
                      </a:pPr>
                      <a:r>
                        <a:rPr lang="en" sz="1000">
                          <a:solidFill>
                            <a:schemeClr val="accent4"/>
                          </a:solidFill>
                          <a:latin typeface="Average"/>
                          <a:ea typeface="Average"/>
                          <a:cs typeface="Average"/>
                          <a:sym typeface="Average"/>
                        </a:rPr>
                        <a:t>Tempered Glass</a:t>
                      </a:r>
                      <a:endParaRPr sz="10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solidFill>
                            <a:schemeClr val="dk1"/>
                          </a:solidFill>
                          <a:latin typeface="Average"/>
                          <a:ea typeface="Average"/>
                          <a:cs typeface="Average"/>
                          <a:sym typeface="Average"/>
                        </a:rPr>
                        <a:t>$68.00</a:t>
                      </a:r>
                      <a:endParaRPr sz="10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7350">
                <a:tc>
                  <a:txBody>
                    <a:bodyPr>
                      <a:noAutofit/>
                    </a:bodyPr>
                    <a:lstStyle/>
                    <a:p>
                      <a:pPr indent="0" lvl="0" marL="0" rtl="0" algn="ctr">
                        <a:spcBef>
                          <a:spcPts val="0"/>
                        </a:spcBef>
                        <a:spcAft>
                          <a:spcPts val="0"/>
                        </a:spcAft>
                        <a:buNone/>
                      </a:pPr>
                      <a:r>
                        <a:rPr lang="en" sz="1000">
                          <a:solidFill>
                            <a:schemeClr val="accent4"/>
                          </a:solidFill>
                          <a:latin typeface="Average"/>
                          <a:ea typeface="Average"/>
                          <a:cs typeface="Average"/>
                          <a:sym typeface="Average"/>
                        </a:rPr>
                        <a:t>Touch foil</a:t>
                      </a:r>
                      <a:endParaRPr sz="10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solidFill>
                            <a:schemeClr val="dk1"/>
                          </a:solidFill>
                          <a:latin typeface="Average"/>
                          <a:ea typeface="Average"/>
                          <a:cs typeface="Average"/>
                          <a:sym typeface="Average"/>
                        </a:rPr>
                        <a:t>$115.00 + Shipping</a:t>
                      </a:r>
                      <a:endParaRPr sz="10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7350">
                <a:tc>
                  <a:txBody>
                    <a:bodyPr>
                      <a:noAutofit/>
                    </a:bodyPr>
                    <a:lstStyle/>
                    <a:p>
                      <a:pPr indent="0" lvl="0" marL="0" rtl="0" algn="ctr">
                        <a:spcBef>
                          <a:spcPts val="0"/>
                        </a:spcBef>
                        <a:spcAft>
                          <a:spcPts val="0"/>
                        </a:spcAft>
                        <a:buNone/>
                      </a:pPr>
                      <a:r>
                        <a:rPr lang="en" sz="1000">
                          <a:solidFill>
                            <a:schemeClr val="accent4"/>
                          </a:solidFill>
                          <a:latin typeface="Average"/>
                          <a:ea typeface="Average"/>
                          <a:cs typeface="Average"/>
                          <a:sym typeface="Average"/>
                        </a:rPr>
                        <a:t>Kitchen Cart</a:t>
                      </a:r>
                      <a:endParaRPr sz="10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solidFill>
                            <a:schemeClr val="dk1"/>
                          </a:solidFill>
                          <a:latin typeface="Average"/>
                          <a:ea typeface="Average"/>
                          <a:cs typeface="Average"/>
                          <a:sym typeface="Average"/>
                        </a:rPr>
                        <a:t>$0 (already had)</a:t>
                      </a:r>
                      <a:endParaRPr sz="10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7350">
                <a:tc>
                  <a:txBody>
                    <a:bodyPr>
                      <a:noAutofit/>
                    </a:bodyPr>
                    <a:lstStyle/>
                    <a:p>
                      <a:pPr indent="0" lvl="0" marL="0" rtl="0" algn="ctr">
                        <a:spcBef>
                          <a:spcPts val="0"/>
                        </a:spcBef>
                        <a:spcAft>
                          <a:spcPts val="0"/>
                        </a:spcAft>
                        <a:buNone/>
                      </a:pPr>
                      <a:r>
                        <a:rPr lang="en" sz="1000">
                          <a:solidFill>
                            <a:schemeClr val="accent4"/>
                          </a:solidFill>
                          <a:latin typeface="Average"/>
                          <a:ea typeface="Average"/>
                          <a:cs typeface="Average"/>
                          <a:sym typeface="Average"/>
                        </a:rPr>
                        <a:t>32” Monitor </a:t>
                      </a:r>
                      <a:endParaRPr sz="10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solidFill>
                            <a:schemeClr val="dk1"/>
                          </a:solidFill>
                          <a:latin typeface="Average"/>
                          <a:ea typeface="Average"/>
                          <a:cs typeface="Average"/>
                          <a:sym typeface="Average"/>
                        </a:rPr>
                        <a:t>$0</a:t>
                      </a:r>
                      <a:endParaRPr sz="10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7350">
                <a:tc>
                  <a:txBody>
                    <a:bodyPr>
                      <a:noAutofit/>
                    </a:bodyPr>
                    <a:lstStyle/>
                    <a:p>
                      <a:pPr indent="0" lvl="0" marL="0" rtl="0" algn="ctr">
                        <a:spcBef>
                          <a:spcPts val="0"/>
                        </a:spcBef>
                        <a:spcAft>
                          <a:spcPts val="0"/>
                        </a:spcAft>
                        <a:buNone/>
                      </a:pPr>
                      <a:r>
                        <a:rPr lang="en" sz="1000">
                          <a:solidFill>
                            <a:schemeClr val="accent4"/>
                          </a:solidFill>
                          <a:latin typeface="Average"/>
                          <a:ea typeface="Average"/>
                          <a:cs typeface="Average"/>
                          <a:sym typeface="Average"/>
                        </a:rPr>
                        <a:t>Breadboard Testing Kit</a:t>
                      </a:r>
                      <a:endParaRPr sz="10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solidFill>
                            <a:schemeClr val="dk1"/>
                          </a:solidFill>
                          <a:latin typeface="Average"/>
                          <a:ea typeface="Average"/>
                          <a:cs typeface="Average"/>
                          <a:sym typeface="Average"/>
                        </a:rPr>
                        <a:t>$33.50</a:t>
                      </a:r>
                      <a:endParaRPr sz="10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7350">
                <a:tc>
                  <a:txBody>
                    <a:bodyPr>
                      <a:noAutofit/>
                    </a:bodyPr>
                    <a:lstStyle/>
                    <a:p>
                      <a:pPr indent="0" lvl="0" marL="0" rtl="0" algn="ctr">
                        <a:spcBef>
                          <a:spcPts val="0"/>
                        </a:spcBef>
                        <a:spcAft>
                          <a:spcPts val="0"/>
                        </a:spcAft>
                        <a:buNone/>
                      </a:pPr>
                      <a:r>
                        <a:rPr lang="en" sz="1000">
                          <a:solidFill>
                            <a:schemeClr val="accent4"/>
                          </a:solidFill>
                          <a:latin typeface="Average"/>
                          <a:ea typeface="Average"/>
                          <a:cs typeface="Average"/>
                          <a:sym typeface="Average"/>
                        </a:rPr>
                        <a:t>Arduino Mega 2560</a:t>
                      </a:r>
                      <a:endParaRPr sz="10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solidFill>
                            <a:schemeClr val="dk1"/>
                          </a:solidFill>
                          <a:latin typeface="Average"/>
                          <a:ea typeface="Average"/>
                          <a:cs typeface="Average"/>
                          <a:sym typeface="Average"/>
                        </a:rPr>
                        <a:t> $20</a:t>
                      </a:r>
                      <a:endParaRPr sz="10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7350">
                <a:tc>
                  <a:txBody>
                    <a:bodyPr>
                      <a:noAutofit/>
                    </a:bodyPr>
                    <a:lstStyle/>
                    <a:p>
                      <a:pPr indent="0" lvl="0" marL="0" rtl="0" algn="ctr">
                        <a:spcBef>
                          <a:spcPts val="0"/>
                        </a:spcBef>
                        <a:spcAft>
                          <a:spcPts val="0"/>
                        </a:spcAft>
                        <a:buNone/>
                      </a:pPr>
                      <a:r>
                        <a:rPr lang="en" sz="1000">
                          <a:solidFill>
                            <a:schemeClr val="accent4"/>
                          </a:solidFill>
                          <a:latin typeface="Average"/>
                          <a:ea typeface="Average"/>
                          <a:cs typeface="Average"/>
                          <a:sym typeface="Average"/>
                        </a:rPr>
                        <a:t>TI ADS2132REF</a:t>
                      </a:r>
                      <a:endParaRPr sz="10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solidFill>
                            <a:schemeClr val="dk1"/>
                          </a:solidFill>
                          <a:latin typeface="Average"/>
                          <a:ea typeface="Average"/>
                          <a:cs typeface="Average"/>
                          <a:sym typeface="Average"/>
                        </a:rPr>
                        <a:t>$0 (TI provided)</a:t>
                      </a:r>
                      <a:endParaRPr sz="10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7350">
                <a:tc>
                  <a:txBody>
                    <a:bodyPr>
                      <a:noAutofit/>
                    </a:bodyPr>
                    <a:lstStyle/>
                    <a:p>
                      <a:pPr indent="0" lvl="0" marL="0" rtl="0" algn="ctr">
                        <a:spcBef>
                          <a:spcPts val="0"/>
                        </a:spcBef>
                        <a:spcAft>
                          <a:spcPts val="0"/>
                        </a:spcAft>
                        <a:buNone/>
                      </a:pPr>
                      <a:r>
                        <a:rPr lang="en" sz="1000">
                          <a:solidFill>
                            <a:schemeClr val="accent4"/>
                          </a:solidFill>
                          <a:latin typeface="Average"/>
                          <a:ea typeface="Average"/>
                          <a:cs typeface="Average"/>
                          <a:sym typeface="Average"/>
                        </a:rPr>
                        <a:t>HX711 A/D Converter</a:t>
                      </a:r>
                      <a:endParaRPr sz="10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solidFill>
                            <a:schemeClr val="dk1"/>
                          </a:solidFill>
                          <a:latin typeface="Average"/>
                          <a:ea typeface="Average"/>
                          <a:cs typeface="Average"/>
                          <a:sym typeface="Average"/>
                        </a:rPr>
                        <a:t>$24</a:t>
                      </a:r>
                      <a:endParaRPr sz="10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7950">
                <a:tc>
                  <a:txBody>
                    <a:bodyPr>
                      <a:noAutofit/>
                    </a:bodyPr>
                    <a:lstStyle/>
                    <a:p>
                      <a:pPr indent="0" lvl="0" marL="0" rtl="0" algn="ctr">
                        <a:spcBef>
                          <a:spcPts val="0"/>
                        </a:spcBef>
                        <a:spcAft>
                          <a:spcPts val="0"/>
                        </a:spcAft>
                        <a:buNone/>
                      </a:pPr>
                      <a:r>
                        <a:rPr lang="en" sz="1000">
                          <a:solidFill>
                            <a:schemeClr val="accent4"/>
                          </a:solidFill>
                          <a:latin typeface="Average"/>
                          <a:ea typeface="Average"/>
                          <a:cs typeface="Average"/>
                          <a:sym typeface="Average"/>
                        </a:rPr>
                        <a:t>A/D Converter and Load Units for Scale</a:t>
                      </a:r>
                      <a:endParaRPr sz="10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solidFill>
                            <a:schemeClr val="dk1"/>
                          </a:solidFill>
                          <a:latin typeface="Average"/>
                          <a:ea typeface="Average"/>
                          <a:cs typeface="Average"/>
                          <a:sym typeface="Average"/>
                        </a:rPr>
                        <a:t>$30</a:t>
                      </a:r>
                      <a:endParaRPr sz="10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07350">
                <a:tc>
                  <a:txBody>
                    <a:bodyPr>
                      <a:noAutofit/>
                    </a:bodyPr>
                    <a:lstStyle/>
                    <a:p>
                      <a:pPr indent="0" lvl="0" marL="0" rtl="0" algn="ctr">
                        <a:spcBef>
                          <a:spcPts val="0"/>
                        </a:spcBef>
                        <a:spcAft>
                          <a:spcPts val="0"/>
                        </a:spcAft>
                        <a:buNone/>
                      </a:pPr>
                      <a:r>
                        <a:rPr lang="en" sz="1000">
                          <a:solidFill>
                            <a:schemeClr val="accent4"/>
                          </a:solidFill>
                          <a:latin typeface="Average"/>
                          <a:ea typeface="Average"/>
                          <a:cs typeface="Average"/>
                          <a:sym typeface="Average"/>
                        </a:rPr>
                        <a:t>Total</a:t>
                      </a:r>
                      <a:endParaRPr sz="1000">
                        <a:solidFill>
                          <a:schemeClr val="accent4"/>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accent4"/>
                      </a:solidFill>
                      <a:prstDash val="solid"/>
                      <a:round/>
                      <a:headEnd len="sm" w="sm" type="none"/>
                      <a:tailEnd len="sm" w="sm" type="none"/>
                    </a:lnR>
                    <a:lnT cap="flat" cmpd="sng" w="12700">
                      <a:solidFill>
                        <a:schemeClr val="accent4"/>
                      </a:solidFill>
                      <a:prstDash val="solid"/>
                      <a:round/>
                      <a:headEnd len="sm" w="sm" type="none"/>
                      <a:tailEnd len="sm" w="sm" type="none"/>
                    </a:lnT>
                    <a:lnB cap="flat" cmpd="sng" w="12700">
                      <a:solidFill>
                        <a:schemeClr val="accent4"/>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solidFill>
                            <a:schemeClr val="dk1"/>
                          </a:solidFill>
                          <a:latin typeface="Average"/>
                          <a:ea typeface="Average"/>
                          <a:cs typeface="Average"/>
                          <a:sym typeface="Average"/>
                        </a:rPr>
                        <a:t>$421.5</a:t>
                      </a:r>
                      <a:endParaRPr sz="1000">
                        <a:solidFill>
                          <a:schemeClr val="dk1"/>
                        </a:solidFill>
                        <a:latin typeface="Average"/>
                        <a:ea typeface="Average"/>
                        <a:cs typeface="Average"/>
                        <a:sym typeface="Average"/>
                      </a:endParaRPr>
                    </a:p>
                  </a:txBody>
                  <a:tcPr marT="63500" marB="63500" marR="63500" marL="63500">
                    <a:lnL cap="flat" cmpd="sng" w="12700">
                      <a:solidFill>
                        <a:schemeClr val="accent4"/>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Member Responsibilities</a:t>
            </a:r>
            <a:endParaRPr/>
          </a:p>
        </p:txBody>
      </p:sp>
      <p:graphicFrame>
        <p:nvGraphicFramePr>
          <p:cNvPr id="340" name="Google Shape;340;p48"/>
          <p:cNvGraphicFramePr/>
          <p:nvPr/>
        </p:nvGraphicFramePr>
        <p:xfrm>
          <a:off x="952500" y="1618300"/>
          <a:ext cx="3000000" cy="3000000"/>
        </p:xfrm>
        <a:graphic>
          <a:graphicData uri="http://schemas.openxmlformats.org/drawingml/2006/table">
            <a:tbl>
              <a:tblPr>
                <a:noFill/>
                <a:tableStyleId>{556737F3-F2FB-424E-91A1-316E60F182DE}</a:tableStyleId>
              </a:tblPr>
              <a:tblGrid>
                <a:gridCol w="1447800"/>
                <a:gridCol w="1447800"/>
                <a:gridCol w="1447800"/>
                <a:gridCol w="1447800"/>
                <a:gridCol w="1447800"/>
              </a:tblGrid>
              <a:tr h="381000">
                <a:tc>
                  <a:txBody>
                    <a:bodyPr>
                      <a:noAutofit/>
                    </a:bodyPr>
                    <a:lstStyle/>
                    <a:p>
                      <a:pPr indent="0" lvl="0" marL="0" rtl="0" algn="ctr">
                        <a:spcBef>
                          <a:spcPts val="0"/>
                        </a:spcBef>
                        <a:spcAft>
                          <a:spcPts val="0"/>
                        </a:spcAft>
                        <a:buNone/>
                      </a:pPr>
                      <a:r>
                        <a:t/>
                      </a:r>
                      <a:endParaRPr>
                        <a:solidFill>
                          <a:schemeClr val="dk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rPr>
                        <a:t>Jason</a:t>
                      </a:r>
                      <a:endParaRPr>
                        <a:solidFill>
                          <a:schemeClr val="dk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rPr>
                        <a:t>Gera</a:t>
                      </a:r>
                      <a:endParaRPr>
                        <a:solidFill>
                          <a:schemeClr val="dk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rPr>
                        <a:t>Miguel</a:t>
                      </a:r>
                      <a:endParaRPr>
                        <a:solidFill>
                          <a:schemeClr val="dk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rPr>
                        <a:t>Edwin</a:t>
                      </a:r>
                      <a:endParaRPr>
                        <a:solidFill>
                          <a:schemeClr val="dk1"/>
                        </a:solidFill>
                      </a:endParaRPr>
                    </a:p>
                  </a:txBody>
                  <a:tcPr marT="91425" marB="91425" marR="91425" marL="91425"/>
                </a:tc>
              </a:tr>
              <a:tr h="381000">
                <a:tc>
                  <a:txBody>
                    <a:bodyPr>
                      <a:noAutofit/>
                    </a:bodyPr>
                    <a:lstStyle/>
                    <a:p>
                      <a:pPr indent="0" lvl="0" marL="0" rtl="0" algn="ctr">
                        <a:spcBef>
                          <a:spcPts val="0"/>
                        </a:spcBef>
                        <a:spcAft>
                          <a:spcPts val="0"/>
                        </a:spcAft>
                        <a:buNone/>
                      </a:pPr>
                      <a:r>
                        <a:rPr lang="en">
                          <a:solidFill>
                            <a:schemeClr val="dk1"/>
                          </a:solidFill>
                        </a:rPr>
                        <a:t>Hardware Design</a:t>
                      </a:r>
                      <a:endParaRPr>
                        <a:solidFill>
                          <a:schemeClr val="dk1"/>
                        </a:solidFill>
                      </a:endParaRPr>
                    </a:p>
                  </a:txBody>
                  <a:tcPr marT="91425" marB="91425" marR="91425" marL="91425"/>
                </a:tc>
                <a:tc>
                  <a:txBody>
                    <a:bodyPr>
                      <a:noAutofit/>
                    </a:bodyPr>
                    <a:lstStyle/>
                    <a:p>
                      <a:pPr indent="0" lvl="0" marL="0" rtl="0" algn="ctr">
                        <a:spcBef>
                          <a:spcPts val="0"/>
                        </a:spcBef>
                        <a:spcAft>
                          <a:spcPts val="0"/>
                        </a:spcAft>
                        <a:buNone/>
                      </a:pPr>
                      <a:r>
                        <a:t/>
                      </a:r>
                      <a:endParaRPr>
                        <a:solidFill>
                          <a:schemeClr val="dk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rPr>
                        <a:t>Primary</a:t>
                      </a:r>
                      <a:endParaRPr>
                        <a:solidFill>
                          <a:schemeClr val="dk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rPr>
                        <a:t>Secondary</a:t>
                      </a:r>
                      <a:endParaRPr>
                        <a:solidFill>
                          <a:schemeClr val="dk1"/>
                        </a:solidFill>
                      </a:endParaRPr>
                    </a:p>
                  </a:txBody>
                  <a:tcPr marT="91425" marB="91425" marR="91425" marL="91425"/>
                </a:tc>
                <a:tc>
                  <a:txBody>
                    <a:bodyPr>
                      <a:noAutofit/>
                    </a:bodyPr>
                    <a:lstStyle/>
                    <a:p>
                      <a:pPr indent="0" lvl="0" marL="0" rtl="0" algn="ctr">
                        <a:spcBef>
                          <a:spcPts val="0"/>
                        </a:spcBef>
                        <a:spcAft>
                          <a:spcPts val="0"/>
                        </a:spcAft>
                        <a:buClr>
                          <a:srgbClr val="000000"/>
                        </a:buClr>
                        <a:buSzPts val="1100"/>
                        <a:buFont typeface="Arial"/>
                        <a:buNone/>
                      </a:pPr>
                      <a:r>
                        <a:rPr lang="en">
                          <a:solidFill>
                            <a:schemeClr val="dk1"/>
                          </a:solidFill>
                        </a:rPr>
                        <a:t>Secondary</a:t>
                      </a:r>
                      <a:endParaRPr>
                        <a:solidFill>
                          <a:schemeClr val="dk1"/>
                        </a:solidFill>
                      </a:endParaRPr>
                    </a:p>
                  </a:txBody>
                  <a:tcPr marT="91425" marB="91425" marR="91425" marL="91425"/>
                </a:tc>
              </a:tr>
              <a:tr h="381000">
                <a:tc>
                  <a:txBody>
                    <a:bodyPr>
                      <a:noAutofit/>
                    </a:bodyPr>
                    <a:lstStyle/>
                    <a:p>
                      <a:pPr indent="0" lvl="0" marL="0" rtl="0" algn="ctr">
                        <a:spcBef>
                          <a:spcPts val="0"/>
                        </a:spcBef>
                        <a:spcAft>
                          <a:spcPts val="0"/>
                        </a:spcAft>
                        <a:buNone/>
                      </a:pPr>
                      <a:r>
                        <a:rPr lang="en">
                          <a:solidFill>
                            <a:schemeClr val="dk1"/>
                          </a:solidFill>
                        </a:rPr>
                        <a:t>Software Design</a:t>
                      </a:r>
                      <a:endParaRPr>
                        <a:solidFill>
                          <a:schemeClr val="dk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rPr>
                        <a:t>Primary</a:t>
                      </a:r>
                      <a:endParaRPr>
                        <a:solidFill>
                          <a:schemeClr val="dk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rPr>
                        <a:t>Secondary</a:t>
                      </a:r>
                      <a:endParaRPr>
                        <a:solidFill>
                          <a:schemeClr val="dk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rPr>
                        <a:t>Primary</a:t>
                      </a:r>
                      <a:endParaRPr>
                        <a:solidFill>
                          <a:schemeClr val="dk1"/>
                        </a:solidFill>
                      </a:endParaRPr>
                    </a:p>
                  </a:txBody>
                  <a:tcPr marT="91425" marB="91425" marR="91425" marL="91425"/>
                </a:tc>
                <a:tc>
                  <a:txBody>
                    <a:bodyPr>
                      <a:noAutofit/>
                    </a:bodyPr>
                    <a:lstStyle/>
                    <a:p>
                      <a:pPr indent="0" lvl="0" marL="0" rtl="0" algn="ctr">
                        <a:spcBef>
                          <a:spcPts val="0"/>
                        </a:spcBef>
                        <a:spcAft>
                          <a:spcPts val="0"/>
                        </a:spcAft>
                        <a:buNone/>
                      </a:pPr>
                      <a:r>
                        <a:t/>
                      </a:r>
                      <a:endParaRPr>
                        <a:solidFill>
                          <a:schemeClr val="dk1"/>
                        </a:solidFill>
                      </a:endParaRPr>
                    </a:p>
                  </a:txBody>
                  <a:tcPr marT="91425" marB="91425" marR="91425" marL="91425"/>
                </a:tc>
              </a:tr>
              <a:tr h="381000">
                <a:tc>
                  <a:txBody>
                    <a:bodyPr>
                      <a:noAutofit/>
                    </a:bodyPr>
                    <a:lstStyle/>
                    <a:p>
                      <a:pPr indent="0" lvl="0" marL="0" rtl="0" algn="ctr">
                        <a:spcBef>
                          <a:spcPts val="0"/>
                        </a:spcBef>
                        <a:spcAft>
                          <a:spcPts val="0"/>
                        </a:spcAft>
                        <a:buNone/>
                      </a:pPr>
                      <a:r>
                        <a:rPr lang="en">
                          <a:solidFill>
                            <a:schemeClr val="dk1"/>
                          </a:solidFill>
                        </a:rPr>
                        <a:t>Wireless Scale</a:t>
                      </a:r>
                      <a:endParaRPr>
                        <a:solidFill>
                          <a:schemeClr val="dk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rPr>
                        <a:t>Secondary</a:t>
                      </a:r>
                      <a:endParaRPr>
                        <a:solidFill>
                          <a:schemeClr val="dk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rPr>
                        <a:t>Primary</a:t>
                      </a:r>
                      <a:endParaRPr>
                        <a:solidFill>
                          <a:schemeClr val="dk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rPr>
                        <a:t>Primary</a:t>
                      </a:r>
                      <a:endParaRPr>
                        <a:solidFill>
                          <a:schemeClr val="dk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rPr>
                        <a:t>Secondary</a:t>
                      </a:r>
                      <a:endParaRPr>
                        <a:solidFill>
                          <a:schemeClr val="dk1"/>
                        </a:solidFill>
                      </a:endParaRPr>
                    </a:p>
                  </a:txBody>
                  <a:tcPr marT="91425" marB="91425" marR="91425" marL="91425"/>
                </a:tc>
              </a:tr>
              <a:tr h="381000">
                <a:tc>
                  <a:txBody>
                    <a:bodyPr>
                      <a:noAutofit/>
                    </a:bodyPr>
                    <a:lstStyle/>
                    <a:p>
                      <a:pPr indent="0" lvl="0" marL="0" rtl="0" algn="ctr">
                        <a:spcBef>
                          <a:spcPts val="0"/>
                        </a:spcBef>
                        <a:spcAft>
                          <a:spcPts val="0"/>
                        </a:spcAft>
                        <a:buNone/>
                      </a:pPr>
                      <a:r>
                        <a:rPr lang="en">
                          <a:solidFill>
                            <a:schemeClr val="dk1"/>
                          </a:solidFill>
                        </a:rPr>
                        <a:t>PCB</a:t>
                      </a:r>
                      <a:endParaRPr>
                        <a:solidFill>
                          <a:schemeClr val="dk1"/>
                        </a:solidFill>
                      </a:endParaRPr>
                    </a:p>
                  </a:txBody>
                  <a:tcPr marT="91425" marB="91425" marR="91425" marL="91425"/>
                </a:tc>
                <a:tc>
                  <a:txBody>
                    <a:bodyPr>
                      <a:noAutofit/>
                    </a:bodyPr>
                    <a:lstStyle/>
                    <a:p>
                      <a:pPr indent="0" lvl="0" marL="0" rtl="0" algn="ctr">
                        <a:spcBef>
                          <a:spcPts val="0"/>
                        </a:spcBef>
                        <a:spcAft>
                          <a:spcPts val="0"/>
                        </a:spcAft>
                        <a:buNone/>
                      </a:pPr>
                      <a:r>
                        <a:t/>
                      </a:r>
                      <a:endParaRPr>
                        <a:solidFill>
                          <a:schemeClr val="dk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rPr>
                        <a:t>Secondary</a:t>
                      </a:r>
                      <a:endParaRPr>
                        <a:solidFill>
                          <a:schemeClr val="dk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rPr>
                        <a:t>Secondary</a:t>
                      </a:r>
                      <a:endParaRPr>
                        <a:solidFill>
                          <a:schemeClr val="dk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rPr>
                        <a:t>Primary</a:t>
                      </a:r>
                      <a:endParaRPr>
                        <a:solidFill>
                          <a:schemeClr val="dk1"/>
                        </a:solidFill>
                      </a:endParaRP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Progress</a:t>
            </a:r>
            <a:endParaRPr/>
          </a:p>
          <a:p>
            <a:pPr indent="0" lvl="0" marL="0" rtl="0" algn="l">
              <a:spcBef>
                <a:spcPts val="0"/>
              </a:spcBef>
              <a:spcAft>
                <a:spcPts val="0"/>
              </a:spcAft>
              <a:buNone/>
            </a:pPr>
            <a:r>
              <a:t/>
            </a:r>
            <a:endParaRPr/>
          </a:p>
        </p:txBody>
      </p:sp>
      <p:pic>
        <p:nvPicPr>
          <p:cNvPr id="346" name="Google Shape;346;p49" title="Points scored"/>
          <p:cNvPicPr preferRelativeResize="0"/>
          <p:nvPr/>
        </p:nvPicPr>
        <p:blipFill>
          <a:blip r:embed="rId3">
            <a:alphaModFix/>
          </a:blip>
          <a:stretch>
            <a:fillRect/>
          </a:stretch>
        </p:blipFill>
        <p:spPr>
          <a:xfrm>
            <a:off x="1382638" y="1017725"/>
            <a:ext cx="6179475" cy="3820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Challenges</a:t>
            </a:r>
            <a:endParaRPr/>
          </a:p>
        </p:txBody>
      </p:sp>
      <p:sp>
        <p:nvSpPr>
          <p:cNvPr id="352" name="Google Shape;352;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PCB:</a:t>
            </a:r>
            <a:r>
              <a:rPr lang="en"/>
              <a:t> hard to do breadboard testing with individual components because many are only available as SMD</a:t>
            </a:r>
            <a:endParaRPr/>
          </a:p>
          <a:p>
            <a:pPr indent="-342900" lvl="0" marL="457200" rtl="0" algn="l">
              <a:spcBef>
                <a:spcPts val="0"/>
              </a:spcBef>
              <a:spcAft>
                <a:spcPts val="0"/>
              </a:spcAft>
              <a:buSzPts val="1800"/>
              <a:buChar char="●"/>
            </a:pPr>
            <a:r>
              <a:rPr lang="en"/>
              <a:t>Wifi </a:t>
            </a:r>
            <a:r>
              <a:rPr lang="en"/>
              <a:t>Communications</a:t>
            </a:r>
            <a:endParaRPr/>
          </a:p>
          <a:p>
            <a:pPr indent="-342900" lvl="0" marL="457200" rtl="0" algn="l">
              <a:spcBef>
                <a:spcPts val="0"/>
              </a:spcBef>
              <a:spcAft>
                <a:spcPts val="0"/>
              </a:spcAft>
              <a:buSzPts val="1800"/>
              <a:buChar char="●"/>
            </a:pPr>
            <a:r>
              <a:rPr lang="en"/>
              <a:t>Noise in touch foil</a:t>
            </a:r>
            <a:endParaRPr/>
          </a:p>
          <a:p>
            <a:pPr indent="-342900" lvl="0" marL="457200" rtl="0" algn="l">
              <a:spcBef>
                <a:spcPts val="0"/>
              </a:spcBef>
              <a:spcAft>
                <a:spcPts val="0"/>
              </a:spcAft>
              <a:buSzPts val="1800"/>
              <a:buChar char="●"/>
            </a:pPr>
            <a:r>
              <a:rPr lang="en"/>
              <a:t>TV doesn’t fit</a:t>
            </a:r>
            <a:endParaRPr/>
          </a:p>
          <a:p>
            <a:pPr indent="0" lvl="0" marL="0" rtl="0" algn="l">
              <a:spcBef>
                <a:spcPts val="16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 for Project Completion</a:t>
            </a:r>
            <a:endParaRPr/>
          </a:p>
        </p:txBody>
      </p:sp>
      <p:sp>
        <p:nvSpPr>
          <p:cNvPr id="358" name="Google Shape;358;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PCB final design and testing</a:t>
            </a:r>
            <a:endParaRPr/>
          </a:p>
          <a:p>
            <a:pPr indent="-342900" lvl="0" marL="457200" rtl="0" algn="l">
              <a:spcBef>
                <a:spcPts val="0"/>
              </a:spcBef>
              <a:spcAft>
                <a:spcPts val="0"/>
              </a:spcAft>
              <a:buSzPts val="1800"/>
              <a:buChar char="●"/>
            </a:pPr>
            <a:r>
              <a:rPr lang="en"/>
              <a:t>Code for app and scale</a:t>
            </a:r>
            <a:endParaRPr/>
          </a:p>
          <a:p>
            <a:pPr indent="-342900" lvl="0" marL="457200" rtl="0" algn="l">
              <a:spcBef>
                <a:spcPts val="0"/>
              </a:spcBef>
              <a:spcAft>
                <a:spcPts val="0"/>
              </a:spcAft>
              <a:buSzPts val="1800"/>
              <a:buChar char="●"/>
            </a:pPr>
            <a:r>
              <a:rPr lang="en"/>
              <a:t>Frame for TV</a:t>
            </a:r>
            <a:endParaRPr/>
          </a:p>
          <a:p>
            <a:pPr indent="-342900" lvl="0" marL="457200" rtl="0" algn="l">
              <a:spcBef>
                <a:spcPts val="0"/>
              </a:spcBef>
              <a:spcAft>
                <a:spcPts val="0"/>
              </a:spcAft>
              <a:buSzPts val="1800"/>
              <a:buChar char="●"/>
            </a:pPr>
            <a:r>
              <a:rPr lang="en"/>
              <a:t>Enclosure for scale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307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grpSp>
        <p:nvGrpSpPr>
          <p:cNvPr id="82" name="Google Shape;82;p16"/>
          <p:cNvGrpSpPr/>
          <p:nvPr/>
        </p:nvGrpSpPr>
        <p:grpSpPr>
          <a:xfrm>
            <a:off x="594275" y="880607"/>
            <a:ext cx="2538483" cy="4082515"/>
            <a:chOff x="1118215" y="283725"/>
            <a:chExt cx="2090835" cy="4076400"/>
          </a:xfrm>
        </p:grpSpPr>
        <p:sp>
          <p:nvSpPr>
            <p:cNvPr id="83" name="Google Shape;83;p16"/>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a:off x="1118215" y="341756"/>
              <a:ext cx="2048100" cy="17688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1233938" y="1090584"/>
              <a:ext cx="1815000" cy="7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latin typeface="Oswald Medium"/>
                  <a:ea typeface="Oswald Medium"/>
                  <a:cs typeface="Oswald Medium"/>
                  <a:sym typeface="Oswald Medium"/>
                </a:rPr>
                <a:t>A multi-touch countertop that will provide users with a unique and helpful experience when cooking.</a:t>
              </a:r>
              <a:endParaRPr>
                <a:solidFill>
                  <a:srgbClr val="1D7E74"/>
                </a:solidFill>
                <a:latin typeface="Oswald Medium"/>
                <a:ea typeface="Oswald Medium"/>
                <a:cs typeface="Oswald Medium"/>
                <a:sym typeface="Oswald Medium"/>
              </a:endParaRPr>
            </a:p>
          </p:txBody>
        </p:sp>
        <p:sp>
          <p:nvSpPr>
            <p:cNvPr id="86" name="Google Shape;86;p16"/>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D7E74"/>
                  </a:solidFill>
                  <a:latin typeface="Oswald"/>
                  <a:ea typeface="Oswald"/>
                  <a:cs typeface="Oswald"/>
                  <a:sym typeface="Oswald"/>
                </a:rPr>
                <a:t>Core</a:t>
              </a:r>
              <a:endParaRPr sz="4000">
                <a:solidFill>
                  <a:srgbClr val="1D7E74"/>
                </a:solidFill>
                <a:latin typeface="Oswald ExtraLight"/>
                <a:ea typeface="Oswald ExtraLight"/>
                <a:cs typeface="Oswald ExtraLight"/>
                <a:sym typeface="Oswald ExtraLight"/>
              </a:endParaRPr>
            </a:p>
          </p:txBody>
        </p:sp>
        <p:sp>
          <p:nvSpPr>
            <p:cNvPr id="87" name="Google Shape;87;p16"/>
            <p:cNvSpPr/>
            <p:nvPr/>
          </p:nvSpPr>
          <p:spPr>
            <a:xfrm rot="5400000">
              <a:off x="1938942" y="2103013"/>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a:off x="1118297" y="2274607"/>
              <a:ext cx="2030400" cy="1639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FFFFFF"/>
                </a:buClr>
                <a:buSzPts val="1300"/>
                <a:buFont typeface="Average"/>
                <a:buChar char="●"/>
              </a:pPr>
              <a:r>
                <a:rPr lang="en" sz="1300">
                  <a:solidFill>
                    <a:srgbClr val="FFFFFF"/>
                  </a:solidFill>
                  <a:latin typeface="Average"/>
                  <a:ea typeface="Average"/>
                  <a:cs typeface="Average"/>
                  <a:sym typeface="Average"/>
                </a:rPr>
                <a:t>Multi-touch enabled display</a:t>
              </a:r>
              <a:endParaRPr sz="1300">
                <a:solidFill>
                  <a:srgbClr val="FFFFFF"/>
                </a:solidFill>
                <a:latin typeface="Average"/>
                <a:ea typeface="Average"/>
                <a:cs typeface="Average"/>
                <a:sym typeface="Average"/>
              </a:endParaRPr>
            </a:p>
            <a:p>
              <a:pPr indent="-311150" lvl="0" marL="457200" rtl="0" algn="l">
                <a:lnSpc>
                  <a:spcPct val="115000"/>
                </a:lnSpc>
                <a:spcBef>
                  <a:spcPts val="0"/>
                </a:spcBef>
                <a:spcAft>
                  <a:spcPts val="0"/>
                </a:spcAft>
                <a:buClr>
                  <a:srgbClr val="FFFFFF"/>
                </a:buClr>
                <a:buSzPts val="1300"/>
                <a:buFont typeface="Average"/>
                <a:buChar char="●"/>
              </a:pPr>
              <a:r>
                <a:rPr lang="en" sz="1300">
                  <a:solidFill>
                    <a:srgbClr val="FFFFFF"/>
                  </a:solidFill>
                  <a:latin typeface="Average"/>
                  <a:ea typeface="Average"/>
                  <a:cs typeface="Average"/>
                  <a:sym typeface="Average"/>
                </a:rPr>
                <a:t>Intuitive user interface</a:t>
              </a:r>
              <a:endParaRPr sz="1300">
                <a:solidFill>
                  <a:srgbClr val="FFFFFF"/>
                </a:solidFill>
                <a:latin typeface="Average"/>
                <a:ea typeface="Average"/>
                <a:cs typeface="Average"/>
                <a:sym typeface="Average"/>
              </a:endParaRPr>
            </a:p>
            <a:p>
              <a:pPr indent="-311150" lvl="0" marL="457200" rtl="0" algn="l">
                <a:lnSpc>
                  <a:spcPct val="115000"/>
                </a:lnSpc>
                <a:spcBef>
                  <a:spcPts val="0"/>
                </a:spcBef>
                <a:spcAft>
                  <a:spcPts val="0"/>
                </a:spcAft>
                <a:buClr>
                  <a:srgbClr val="FFFFFF"/>
                </a:buClr>
                <a:buSzPts val="1300"/>
                <a:buFont typeface="Average"/>
                <a:buChar char="●"/>
              </a:pPr>
              <a:r>
                <a:rPr lang="en" sz="1300">
                  <a:solidFill>
                    <a:srgbClr val="FFFFFF"/>
                  </a:solidFill>
                  <a:latin typeface="Average"/>
                  <a:ea typeface="Average"/>
                  <a:cs typeface="Average"/>
                  <a:sym typeface="Average"/>
                </a:rPr>
                <a:t>Recipe search, storage, and suggestions </a:t>
              </a:r>
              <a:endParaRPr sz="1300">
                <a:solidFill>
                  <a:srgbClr val="FFFFFF"/>
                </a:solidFill>
                <a:latin typeface="Average"/>
                <a:ea typeface="Average"/>
                <a:cs typeface="Average"/>
                <a:sym typeface="Average"/>
              </a:endParaRPr>
            </a:p>
            <a:p>
              <a:pPr indent="-311150" lvl="0" marL="457200" rtl="0" algn="l">
                <a:lnSpc>
                  <a:spcPct val="115000"/>
                </a:lnSpc>
                <a:spcBef>
                  <a:spcPts val="0"/>
                </a:spcBef>
                <a:spcAft>
                  <a:spcPts val="0"/>
                </a:spcAft>
                <a:buClr>
                  <a:srgbClr val="FFFFFF"/>
                </a:buClr>
                <a:buSzPts val="1300"/>
                <a:buFont typeface="Average"/>
                <a:buChar char="●"/>
              </a:pPr>
              <a:r>
                <a:rPr lang="en" sz="1300">
                  <a:solidFill>
                    <a:srgbClr val="FFFFFF"/>
                  </a:solidFill>
                  <a:latin typeface="Average"/>
                  <a:ea typeface="Average"/>
                  <a:cs typeface="Average"/>
                  <a:sym typeface="Average"/>
                </a:rPr>
                <a:t>Recipe guidance with clear steps and useful features like</a:t>
              </a:r>
              <a:r>
                <a:rPr lang="en" sz="1300">
                  <a:solidFill>
                    <a:srgbClr val="FFFFFF"/>
                  </a:solidFill>
                  <a:latin typeface="Average"/>
                  <a:ea typeface="Average"/>
                  <a:cs typeface="Average"/>
                  <a:sym typeface="Average"/>
                </a:rPr>
                <a:t> automatic</a:t>
              </a:r>
              <a:r>
                <a:rPr lang="en" sz="1300">
                  <a:solidFill>
                    <a:srgbClr val="FFFFFF"/>
                  </a:solidFill>
                  <a:latin typeface="Average"/>
                  <a:ea typeface="Average"/>
                  <a:cs typeface="Average"/>
                  <a:sym typeface="Average"/>
                </a:rPr>
                <a:t> timers</a:t>
              </a:r>
              <a:endParaRPr sz="1300">
                <a:solidFill>
                  <a:srgbClr val="FFFFFF"/>
                </a:solidFill>
                <a:latin typeface="Average"/>
                <a:ea typeface="Average"/>
                <a:cs typeface="Average"/>
                <a:sym typeface="Average"/>
              </a:endParaRPr>
            </a:p>
          </p:txBody>
        </p:sp>
      </p:grpSp>
      <p:grpSp>
        <p:nvGrpSpPr>
          <p:cNvPr id="89" name="Google Shape;89;p16"/>
          <p:cNvGrpSpPr/>
          <p:nvPr/>
        </p:nvGrpSpPr>
        <p:grpSpPr>
          <a:xfrm>
            <a:off x="3237950" y="880607"/>
            <a:ext cx="2532845" cy="4046235"/>
            <a:chOff x="1118209" y="283725"/>
            <a:chExt cx="2090841" cy="4076400"/>
          </a:xfrm>
        </p:grpSpPr>
        <p:sp>
          <p:nvSpPr>
            <p:cNvPr id="90" name="Google Shape;90;p16"/>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a:off x="1118209" y="341747"/>
              <a:ext cx="2048100" cy="17613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1248482" y="1145598"/>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latin typeface="Oswald Medium"/>
                  <a:ea typeface="Oswald Medium"/>
                  <a:cs typeface="Oswald Medium"/>
                  <a:sym typeface="Oswald Medium"/>
                </a:rPr>
                <a:t>S</a:t>
              </a:r>
              <a:r>
                <a:rPr lang="en">
                  <a:solidFill>
                    <a:srgbClr val="1D7E74"/>
                  </a:solidFill>
                  <a:latin typeface="Oswald Medium"/>
                  <a:ea typeface="Oswald Medium"/>
                  <a:cs typeface="Oswald Medium"/>
                  <a:sym typeface="Oswald Medium"/>
                </a:rPr>
                <a:t>eamlessly interface with other kitchen appliances to make cooking simpler.</a:t>
              </a:r>
              <a:endParaRPr>
                <a:solidFill>
                  <a:srgbClr val="1D7E74"/>
                </a:solidFill>
                <a:latin typeface="Oswald Medium"/>
                <a:ea typeface="Oswald Medium"/>
                <a:cs typeface="Oswald Medium"/>
                <a:sym typeface="Oswald Medium"/>
              </a:endParaRPr>
            </a:p>
          </p:txBody>
        </p:sp>
        <p:sp>
          <p:nvSpPr>
            <p:cNvPr id="93" name="Google Shape;93;p16"/>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D7E74"/>
                  </a:solidFill>
                  <a:latin typeface="Oswald"/>
                  <a:ea typeface="Oswald"/>
                  <a:cs typeface="Oswald"/>
                  <a:sym typeface="Oswald"/>
                </a:rPr>
                <a:t>Advanced</a:t>
              </a:r>
              <a:endParaRPr sz="4000">
                <a:solidFill>
                  <a:srgbClr val="1D7E74"/>
                </a:solidFill>
                <a:latin typeface="Oswald ExtraLight"/>
                <a:ea typeface="Oswald ExtraLight"/>
                <a:cs typeface="Oswald ExtraLight"/>
                <a:sym typeface="Oswald ExtraLight"/>
              </a:endParaRPr>
            </a:p>
          </p:txBody>
        </p:sp>
        <p:sp>
          <p:nvSpPr>
            <p:cNvPr id="94" name="Google Shape;94;p16"/>
            <p:cNvSpPr/>
            <p:nvPr/>
          </p:nvSpPr>
          <p:spPr>
            <a:xfrm rot="5400000">
              <a:off x="1961437" y="2083500"/>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a:off x="1140791" y="2417096"/>
              <a:ext cx="2030400" cy="1645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FFFFFF"/>
                </a:buClr>
                <a:buSzPts val="1300"/>
                <a:buFont typeface="Average"/>
                <a:buChar char="●"/>
              </a:pPr>
              <a:r>
                <a:rPr lang="en" sz="1300">
                  <a:solidFill>
                    <a:srgbClr val="FFFFFF"/>
                  </a:solidFill>
                  <a:latin typeface="Average"/>
                  <a:ea typeface="Average"/>
                  <a:cs typeface="Average"/>
                  <a:sym typeface="Average"/>
                </a:rPr>
                <a:t>Wirelessly connected scale</a:t>
              </a:r>
              <a:endParaRPr sz="1300">
                <a:solidFill>
                  <a:srgbClr val="FFFFFF"/>
                </a:solidFill>
                <a:latin typeface="Average"/>
                <a:ea typeface="Average"/>
                <a:cs typeface="Average"/>
                <a:sym typeface="Average"/>
              </a:endParaRPr>
            </a:p>
            <a:p>
              <a:pPr indent="-311150" lvl="0" marL="457200" rtl="0" algn="l">
                <a:lnSpc>
                  <a:spcPct val="115000"/>
                </a:lnSpc>
                <a:spcBef>
                  <a:spcPts val="0"/>
                </a:spcBef>
                <a:spcAft>
                  <a:spcPts val="0"/>
                </a:spcAft>
                <a:buClr>
                  <a:srgbClr val="FFFFFF"/>
                </a:buClr>
                <a:buSzPts val="1300"/>
                <a:buFont typeface="Average"/>
                <a:buChar char="●"/>
              </a:pPr>
              <a:r>
                <a:rPr lang="en" sz="1300">
                  <a:solidFill>
                    <a:srgbClr val="FFFFFF"/>
                  </a:solidFill>
                  <a:latin typeface="Average"/>
                  <a:ea typeface="Average"/>
                  <a:cs typeface="Average"/>
                  <a:sym typeface="Average"/>
                </a:rPr>
                <a:t>Wirelessly connected and controlled toaster oven</a:t>
              </a:r>
              <a:endParaRPr sz="1300">
                <a:solidFill>
                  <a:srgbClr val="FFFFFF"/>
                </a:solidFill>
                <a:latin typeface="Average"/>
                <a:ea typeface="Average"/>
                <a:cs typeface="Average"/>
                <a:sym typeface="Average"/>
              </a:endParaRPr>
            </a:p>
            <a:p>
              <a:pPr indent="-311150" lvl="0" marL="457200" rtl="0" algn="l">
                <a:lnSpc>
                  <a:spcPct val="115000"/>
                </a:lnSpc>
                <a:spcBef>
                  <a:spcPts val="0"/>
                </a:spcBef>
                <a:spcAft>
                  <a:spcPts val="0"/>
                </a:spcAft>
                <a:buClr>
                  <a:srgbClr val="FFFFFF"/>
                </a:buClr>
                <a:buSzPts val="1300"/>
                <a:buFont typeface="Average"/>
                <a:buChar char="●"/>
              </a:pPr>
              <a:r>
                <a:rPr lang="en" sz="1300">
                  <a:solidFill>
                    <a:srgbClr val="FFFFFF"/>
                  </a:solidFill>
                  <a:latin typeface="Average"/>
                  <a:ea typeface="Average"/>
                  <a:cs typeface="Average"/>
                  <a:sym typeface="Average"/>
                </a:rPr>
                <a:t>Compact design with storage space built in </a:t>
              </a:r>
              <a:endParaRPr sz="1300">
                <a:solidFill>
                  <a:srgbClr val="FFFFFF"/>
                </a:solidFill>
                <a:latin typeface="Average"/>
                <a:ea typeface="Average"/>
                <a:cs typeface="Average"/>
                <a:sym typeface="Average"/>
              </a:endParaRPr>
            </a:p>
            <a:p>
              <a:pPr indent="0" lvl="0" marL="457200" rtl="0" algn="l">
                <a:lnSpc>
                  <a:spcPct val="115000"/>
                </a:lnSpc>
                <a:spcBef>
                  <a:spcPts val="0"/>
                </a:spcBef>
                <a:spcAft>
                  <a:spcPts val="0"/>
                </a:spcAft>
                <a:buNone/>
              </a:pPr>
              <a:r>
                <a:t/>
              </a:r>
              <a:endParaRPr sz="1300">
                <a:solidFill>
                  <a:srgbClr val="FFFFFF"/>
                </a:solidFill>
                <a:latin typeface="Oswald"/>
                <a:ea typeface="Oswald"/>
                <a:cs typeface="Oswald"/>
                <a:sym typeface="Oswald"/>
              </a:endParaRPr>
            </a:p>
          </p:txBody>
        </p:sp>
      </p:grpSp>
      <p:grpSp>
        <p:nvGrpSpPr>
          <p:cNvPr id="96" name="Google Shape;96;p16"/>
          <p:cNvGrpSpPr/>
          <p:nvPr/>
        </p:nvGrpSpPr>
        <p:grpSpPr>
          <a:xfrm>
            <a:off x="5857500" y="880597"/>
            <a:ext cx="2551429" cy="4021776"/>
            <a:chOff x="1118229" y="283725"/>
            <a:chExt cx="2090821" cy="4076400"/>
          </a:xfrm>
        </p:grpSpPr>
        <p:sp>
          <p:nvSpPr>
            <p:cNvPr id="97" name="Google Shape;97;p16"/>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a:off x="1118229" y="341755"/>
              <a:ext cx="2048100" cy="17544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1233856" y="1078706"/>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latin typeface="Oswald Medium"/>
                  <a:ea typeface="Oswald Medium"/>
                  <a:cs typeface="Oswald Medium"/>
                  <a:sym typeface="Oswald Medium"/>
                </a:rPr>
                <a:t>We hope to integrate computer vision and ML to for more interactivity and  better recipe suggestions</a:t>
              </a:r>
              <a:r>
                <a:rPr lang="en" sz="1200"/>
                <a:t>.</a:t>
              </a:r>
              <a:endParaRPr>
                <a:solidFill>
                  <a:srgbClr val="1D7E74"/>
                </a:solidFill>
                <a:latin typeface="Oswald Medium"/>
                <a:ea typeface="Oswald Medium"/>
                <a:cs typeface="Oswald Medium"/>
                <a:sym typeface="Oswald Medium"/>
              </a:endParaRPr>
            </a:p>
          </p:txBody>
        </p:sp>
        <p:sp>
          <p:nvSpPr>
            <p:cNvPr id="100" name="Google Shape;100;p16"/>
            <p:cNvSpPr/>
            <p:nvPr/>
          </p:nvSpPr>
          <p:spPr>
            <a:xfrm>
              <a:off x="123386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D7E74"/>
                  </a:solidFill>
                  <a:latin typeface="Oswald"/>
                  <a:ea typeface="Oswald"/>
                  <a:cs typeface="Oswald"/>
                  <a:sym typeface="Oswald"/>
                </a:rPr>
                <a:t>Stretch</a:t>
              </a:r>
              <a:endParaRPr sz="4000">
                <a:solidFill>
                  <a:srgbClr val="1D7E74"/>
                </a:solidFill>
                <a:latin typeface="Oswald ExtraLight"/>
                <a:ea typeface="Oswald ExtraLight"/>
                <a:cs typeface="Oswald ExtraLight"/>
                <a:sym typeface="Oswald ExtraLight"/>
              </a:endParaRPr>
            </a:p>
          </p:txBody>
        </p:sp>
        <p:sp>
          <p:nvSpPr>
            <p:cNvPr id="101" name="Google Shape;101;p16"/>
            <p:cNvSpPr/>
            <p:nvPr/>
          </p:nvSpPr>
          <p:spPr>
            <a:xfrm rot="5400000">
              <a:off x="1938860" y="2093946"/>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a:off x="1133387" y="2261799"/>
              <a:ext cx="2030400" cy="1573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FFFFFF"/>
                </a:buClr>
                <a:buSzPts val="1300"/>
                <a:buFont typeface="Average"/>
                <a:buChar char="●"/>
              </a:pPr>
              <a:r>
                <a:rPr lang="en" sz="1300">
                  <a:solidFill>
                    <a:srgbClr val="FFFFFF"/>
                  </a:solidFill>
                  <a:latin typeface="Average"/>
                  <a:ea typeface="Average"/>
                  <a:cs typeface="Average"/>
                  <a:sym typeface="Average"/>
                </a:rPr>
                <a:t>Companion mobile application</a:t>
              </a:r>
              <a:endParaRPr sz="1300">
                <a:solidFill>
                  <a:srgbClr val="FFFFFF"/>
                </a:solidFill>
                <a:latin typeface="Average"/>
                <a:ea typeface="Average"/>
                <a:cs typeface="Average"/>
                <a:sym typeface="Average"/>
              </a:endParaRPr>
            </a:p>
            <a:p>
              <a:pPr indent="-311150" lvl="0" marL="457200" rtl="0" algn="l">
                <a:lnSpc>
                  <a:spcPct val="115000"/>
                </a:lnSpc>
                <a:spcBef>
                  <a:spcPts val="0"/>
                </a:spcBef>
                <a:spcAft>
                  <a:spcPts val="0"/>
                </a:spcAft>
                <a:buClr>
                  <a:srgbClr val="FFFFFF"/>
                </a:buClr>
                <a:buSzPts val="1300"/>
                <a:buFont typeface="Average"/>
                <a:buChar char="●"/>
              </a:pPr>
              <a:r>
                <a:rPr lang="en" sz="1300">
                  <a:solidFill>
                    <a:srgbClr val="FFFFFF"/>
                  </a:solidFill>
                  <a:latin typeface="Average"/>
                  <a:ea typeface="Average"/>
                  <a:cs typeface="Average"/>
                  <a:sym typeface="Average"/>
                </a:rPr>
                <a:t>Recipe search and suggestion based on ingredients on counter</a:t>
              </a:r>
              <a:endParaRPr sz="1300">
                <a:solidFill>
                  <a:srgbClr val="FFFFFF"/>
                </a:solidFill>
                <a:latin typeface="Average"/>
                <a:ea typeface="Average"/>
                <a:cs typeface="Average"/>
                <a:sym typeface="Average"/>
              </a:endParaRPr>
            </a:p>
            <a:p>
              <a:pPr indent="-311150" lvl="0" marL="457200" rtl="0" algn="l">
                <a:lnSpc>
                  <a:spcPct val="115000"/>
                </a:lnSpc>
                <a:spcBef>
                  <a:spcPts val="0"/>
                </a:spcBef>
                <a:spcAft>
                  <a:spcPts val="0"/>
                </a:spcAft>
                <a:buClr>
                  <a:srgbClr val="FFFFFF"/>
                </a:buClr>
                <a:buSzPts val="1300"/>
                <a:buFont typeface="Average"/>
                <a:buChar char="●"/>
              </a:pPr>
              <a:r>
                <a:rPr lang="en" sz="1300">
                  <a:solidFill>
                    <a:srgbClr val="FFFFFF"/>
                  </a:solidFill>
                  <a:latin typeface="Average"/>
                  <a:ea typeface="Average"/>
                  <a:cs typeface="Average"/>
                  <a:sym typeface="Average"/>
                </a:rPr>
                <a:t>Integration with smart home products like Alexa or Google Assistant</a:t>
              </a:r>
              <a:endParaRPr sz="1300">
                <a:solidFill>
                  <a:srgbClr val="FFFFFF"/>
                </a:solidFill>
                <a:latin typeface="Average"/>
                <a:ea typeface="Average"/>
                <a:cs typeface="Average"/>
                <a:sym typeface="Average"/>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2"/>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69" name="Google Shape;369;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https://www.electroluxgroup.com/en/3-trends-from-smart-kitchen-summit-that-will-reinvent-the-cooking-journey-25743/</a:t>
            </a:r>
            <a:endParaRPr/>
          </a:p>
          <a:p>
            <a:pPr indent="-342900" lvl="0" marL="457200" rtl="0" algn="l">
              <a:spcBef>
                <a:spcPts val="0"/>
              </a:spcBef>
              <a:spcAft>
                <a:spcPts val="0"/>
              </a:spcAft>
              <a:buSzPts val="1800"/>
              <a:buChar char="●"/>
            </a:pPr>
            <a:r>
              <a:rPr lang="en" u="sng">
                <a:solidFill>
                  <a:schemeClr val="hlink"/>
                </a:solidFill>
                <a:hlinkClick r:id="rId4"/>
              </a:rPr>
              <a:t>https://infographicjournal.com/the-smart-kitchen-of-the-future-is-here/</a:t>
            </a:r>
            <a:endParaRPr/>
          </a:p>
          <a:p>
            <a:pPr indent="0" lvl="0" marL="45720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Marketing</a:t>
            </a:r>
            <a:r>
              <a:rPr lang="en"/>
              <a:t> Goals</a:t>
            </a:r>
            <a:endParaRPr/>
          </a:p>
        </p:txBody>
      </p:sp>
      <p:graphicFrame>
        <p:nvGraphicFramePr>
          <p:cNvPr id="108" name="Google Shape;108;p17"/>
          <p:cNvGraphicFramePr/>
          <p:nvPr/>
        </p:nvGraphicFramePr>
        <p:xfrm>
          <a:off x="311700" y="1179388"/>
          <a:ext cx="3000000" cy="3000000"/>
        </p:xfrm>
        <a:graphic>
          <a:graphicData uri="http://schemas.openxmlformats.org/drawingml/2006/table">
            <a:tbl>
              <a:tblPr>
                <a:noFill/>
                <a:tableStyleId>{9FA7FD75-5324-4582-B7F3-30B064BD6370}</a:tableStyleId>
              </a:tblPr>
              <a:tblGrid>
                <a:gridCol w="1842475"/>
                <a:gridCol w="2127725"/>
              </a:tblGrid>
              <a:tr h="491650">
                <a:tc>
                  <a:txBody>
                    <a:bodyPr>
                      <a:no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Letter</a:t>
                      </a:r>
                      <a:endParaRPr b="1">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chemeClr val="dk1"/>
                          </a:solidFill>
                          <a:latin typeface="Average"/>
                          <a:ea typeface="Average"/>
                          <a:cs typeface="Average"/>
                          <a:sym typeface="Average"/>
                        </a:rPr>
                        <a:t>Marketing Goal</a:t>
                      </a:r>
                      <a:endParaRPr b="1">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65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a</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Low cost</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65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b</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User Friendly</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65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c</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Durable, Kitchen Safe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65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d</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Food safe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65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e</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Help you learn to cook</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650">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f</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Easy to clean</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109" name="Google Shape;109;p17"/>
          <p:cNvPicPr preferRelativeResize="0"/>
          <p:nvPr/>
        </p:nvPicPr>
        <p:blipFill>
          <a:blip r:embed="rId3">
            <a:alphaModFix/>
          </a:blip>
          <a:stretch>
            <a:fillRect/>
          </a:stretch>
        </p:blipFill>
        <p:spPr>
          <a:xfrm>
            <a:off x="4627550" y="1269550"/>
            <a:ext cx="4018050" cy="2859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Engineering Specifications</a:t>
            </a:r>
            <a:endParaRPr/>
          </a:p>
        </p:txBody>
      </p:sp>
      <p:graphicFrame>
        <p:nvGraphicFramePr>
          <p:cNvPr id="115" name="Google Shape;115;p18"/>
          <p:cNvGraphicFramePr/>
          <p:nvPr/>
        </p:nvGraphicFramePr>
        <p:xfrm>
          <a:off x="5285550" y="91175"/>
          <a:ext cx="3000000" cy="3000000"/>
        </p:xfrm>
        <a:graphic>
          <a:graphicData uri="http://schemas.openxmlformats.org/drawingml/2006/table">
            <a:tbl>
              <a:tblPr>
                <a:noFill/>
                <a:tableStyleId>{9FA7FD75-5324-4582-B7F3-30B064BD6370}</a:tableStyleId>
              </a:tblPr>
              <a:tblGrid>
                <a:gridCol w="327000"/>
                <a:gridCol w="1128525"/>
                <a:gridCol w="1228250"/>
                <a:gridCol w="479225"/>
              </a:tblGrid>
              <a:tr h="353675">
                <a:tc>
                  <a:txBody>
                    <a:bodyPr>
                      <a:noAutofit/>
                    </a:bodyPr>
                    <a:lstStyle/>
                    <a:p>
                      <a:pPr indent="0" lvl="0" marL="0" rtl="0" algn="l">
                        <a:spcBef>
                          <a:spcPts val="0"/>
                        </a:spcBef>
                        <a:spcAft>
                          <a:spcPts val="0"/>
                        </a:spcAft>
                        <a:buNone/>
                      </a:pPr>
                      <a:r>
                        <a:rPr b="1" lang="en" sz="1200">
                          <a:solidFill>
                            <a:schemeClr val="dk1"/>
                          </a:solidFill>
                          <a:latin typeface="Average"/>
                          <a:ea typeface="Average"/>
                          <a:cs typeface="Average"/>
                          <a:sym typeface="Average"/>
                        </a:rPr>
                        <a:t>#</a:t>
                      </a:r>
                      <a:endParaRPr b="1"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200">
                          <a:solidFill>
                            <a:schemeClr val="dk1"/>
                          </a:solidFill>
                          <a:latin typeface="Average"/>
                          <a:ea typeface="Average"/>
                          <a:cs typeface="Average"/>
                          <a:sym typeface="Average"/>
                        </a:rPr>
                        <a:t>Specification</a:t>
                      </a:r>
                      <a:endParaRPr b="1"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200">
                          <a:solidFill>
                            <a:schemeClr val="dk1"/>
                          </a:solidFill>
                          <a:latin typeface="Average"/>
                          <a:ea typeface="Average"/>
                          <a:cs typeface="Average"/>
                          <a:sym typeface="Average"/>
                        </a:rPr>
                        <a:t>Quantity</a:t>
                      </a:r>
                      <a:endParaRPr b="1"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200">
                          <a:solidFill>
                            <a:schemeClr val="dk1"/>
                          </a:solidFill>
                          <a:latin typeface="Average"/>
                          <a:ea typeface="Average"/>
                          <a:cs typeface="Average"/>
                          <a:sym typeface="Average"/>
                        </a:rPr>
                        <a:t>MG</a:t>
                      </a:r>
                      <a:endParaRPr b="1"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1</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Diagonal Display Size </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n">
                          <a:solidFill>
                            <a:schemeClr val="dk1"/>
                          </a:solidFill>
                          <a:latin typeface="Average"/>
                          <a:ea typeface="Average"/>
                          <a:cs typeface="Average"/>
                          <a:sym typeface="Average"/>
                        </a:rPr>
                        <a:t>30 in</a:t>
                      </a:r>
                      <a:endParaRPr>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a,b,e</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3</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Display Refresh Rate</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 20Hz</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b</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4</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UI Response Time</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 200ms</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b</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116" name="Google Shape;116;p18"/>
          <p:cNvGraphicFramePr/>
          <p:nvPr/>
        </p:nvGraphicFramePr>
        <p:xfrm>
          <a:off x="495388" y="2753725"/>
          <a:ext cx="3000000" cy="3000000"/>
        </p:xfrm>
        <a:graphic>
          <a:graphicData uri="http://schemas.openxmlformats.org/drawingml/2006/table">
            <a:tbl>
              <a:tblPr>
                <a:noFill/>
                <a:tableStyleId>{9FA7FD75-5324-4582-B7F3-30B064BD6370}</a:tableStyleId>
              </a:tblPr>
              <a:tblGrid>
                <a:gridCol w="914550"/>
                <a:gridCol w="3294350"/>
                <a:gridCol w="2802925"/>
                <a:gridCol w="1141400"/>
              </a:tblGrid>
              <a:tr h="371925">
                <a:tc>
                  <a:txBody>
                    <a:bodyPr>
                      <a:noAutofit/>
                    </a:bodyPr>
                    <a:lstStyle/>
                    <a:p>
                      <a:pPr indent="0" lvl="0" marL="0" rtl="0" algn="l">
                        <a:spcBef>
                          <a:spcPts val="0"/>
                        </a:spcBef>
                        <a:spcAft>
                          <a:spcPts val="0"/>
                        </a:spcAft>
                        <a:buNone/>
                      </a:pPr>
                      <a:r>
                        <a:rPr b="1" lang="en" sz="1200">
                          <a:solidFill>
                            <a:schemeClr val="dk1"/>
                          </a:solidFill>
                          <a:latin typeface="Average"/>
                          <a:ea typeface="Average"/>
                          <a:cs typeface="Average"/>
                          <a:sym typeface="Average"/>
                        </a:rPr>
                        <a:t>#</a:t>
                      </a:r>
                      <a:endParaRPr b="1"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200">
                          <a:solidFill>
                            <a:schemeClr val="dk1"/>
                          </a:solidFill>
                          <a:latin typeface="Average"/>
                          <a:ea typeface="Average"/>
                          <a:cs typeface="Average"/>
                          <a:sym typeface="Average"/>
                        </a:rPr>
                        <a:t>Specification</a:t>
                      </a:r>
                      <a:endParaRPr b="1"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200">
                          <a:solidFill>
                            <a:schemeClr val="dk1"/>
                          </a:solidFill>
                          <a:latin typeface="Average"/>
                          <a:ea typeface="Average"/>
                          <a:cs typeface="Average"/>
                          <a:sym typeface="Average"/>
                        </a:rPr>
                        <a:t>Quantity</a:t>
                      </a:r>
                      <a:endParaRPr b="1"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sz="1200">
                          <a:solidFill>
                            <a:schemeClr val="dk1"/>
                          </a:solidFill>
                          <a:latin typeface="Average"/>
                          <a:ea typeface="Average"/>
                          <a:cs typeface="Average"/>
                          <a:sym typeface="Average"/>
                        </a:rPr>
                        <a:t>MG</a:t>
                      </a:r>
                      <a:endParaRPr b="1"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9675">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8</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Scale Accuracy</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 1g</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b</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9675">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10</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Counter Height</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 30 in</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b,c,f</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1925">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11</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Countertop Diagonal</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 35in</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a,b,c,f</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1925">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12</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Total Prototype Cost</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 $2000</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a</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9575">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13</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Touchscreen Multi-touch Capability</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 2 touch points</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b,e</a:t>
                      </a:r>
                      <a:endParaRPr sz="12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Constraints</a:t>
            </a:r>
            <a:endParaRPr/>
          </a:p>
        </p:txBody>
      </p:sp>
      <p:sp>
        <p:nvSpPr>
          <p:cNvPr id="122" name="Google Shape;122;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lt2"/>
                </a:solidFill>
              </a:rPr>
              <a:t>Economic and Time Constraints</a:t>
            </a:r>
            <a:endParaRPr sz="1600">
              <a:solidFill>
                <a:schemeClr val="lt2"/>
              </a:solidFill>
            </a:endParaRPr>
          </a:p>
          <a:p>
            <a:pPr indent="-330200" lvl="0" marL="457200" rtl="0" algn="l">
              <a:lnSpc>
                <a:spcPct val="100000"/>
              </a:lnSpc>
              <a:spcBef>
                <a:spcPts val="0"/>
              </a:spcBef>
              <a:spcAft>
                <a:spcPts val="0"/>
              </a:spcAft>
              <a:buClr>
                <a:schemeClr val="lt2"/>
              </a:buClr>
              <a:buSzPts val="1600"/>
              <a:buChar char="●"/>
            </a:pPr>
            <a:r>
              <a:rPr lang="en" sz="1600">
                <a:solidFill>
                  <a:schemeClr val="lt2"/>
                </a:solidFill>
              </a:rPr>
              <a:t>Overall budget for senior design: $2000</a:t>
            </a:r>
            <a:endParaRPr sz="1600">
              <a:solidFill>
                <a:schemeClr val="lt2"/>
              </a:solidFill>
            </a:endParaRPr>
          </a:p>
          <a:p>
            <a:pPr indent="-330200" lvl="0" marL="457200" rtl="0" algn="l">
              <a:lnSpc>
                <a:spcPct val="100000"/>
              </a:lnSpc>
              <a:spcBef>
                <a:spcPts val="0"/>
              </a:spcBef>
              <a:spcAft>
                <a:spcPts val="0"/>
              </a:spcAft>
              <a:buClr>
                <a:schemeClr val="lt2"/>
              </a:buClr>
              <a:buSzPts val="1600"/>
              <a:buChar char="●"/>
            </a:pPr>
            <a:r>
              <a:rPr lang="en" sz="1600">
                <a:solidFill>
                  <a:schemeClr val="lt2"/>
                </a:solidFill>
              </a:rPr>
              <a:t>Two semesters to complete project</a:t>
            </a:r>
            <a:endParaRPr sz="1600">
              <a:solidFill>
                <a:schemeClr val="lt2"/>
              </a:solidFill>
            </a:endParaRPr>
          </a:p>
          <a:p>
            <a:pPr indent="0" lvl="0" marL="0" rtl="0" algn="l">
              <a:lnSpc>
                <a:spcPct val="100000"/>
              </a:lnSpc>
              <a:spcBef>
                <a:spcPts val="0"/>
              </a:spcBef>
              <a:spcAft>
                <a:spcPts val="0"/>
              </a:spcAft>
              <a:buNone/>
            </a:pPr>
            <a:r>
              <a:t/>
            </a:r>
            <a:endParaRPr sz="1600">
              <a:solidFill>
                <a:schemeClr val="lt2"/>
              </a:solidFill>
            </a:endParaRPr>
          </a:p>
          <a:p>
            <a:pPr indent="0" lvl="0" marL="0" rtl="0" algn="l">
              <a:lnSpc>
                <a:spcPct val="100000"/>
              </a:lnSpc>
              <a:spcBef>
                <a:spcPts val="0"/>
              </a:spcBef>
              <a:spcAft>
                <a:spcPts val="0"/>
              </a:spcAft>
              <a:buNone/>
            </a:pPr>
            <a:r>
              <a:rPr lang="en" sz="1600">
                <a:solidFill>
                  <a:schemeClr val="lt2"/>
                </a:solidFill>
              </a:rPr>
              <a:t>Environmental, Social, and Political Constraints</a:t>
            </a:r>
            <a:endParaRPr sz="1600">
              <a:solidFill>
                <a:schemeClr val="lt2"/>
              </a:solidFill>
            </a:endParaRPr>
          </a:p>
          <a:p>
            <a:pPr indent="-330200" lvl="0" marL="457200" rtl="0" algn="l">
              <a:lnSpc>
                <a:spcPct val="100000"/>
              </a:lnSpc>
              <a:spcBef>
                <a:spcPts val="0"/>
              </a:spcBef>
              <a:spcAft>
                <a:spcPts val="0"/>
              </a:spcAft>
              <a:buClr>
                <a:schemeClr val="lt2"/>
              </a:buClr>
              <a:buSzPts val="1600"/>
              <a:buChar char="●"/>
            </a:pPr>
            <a:r>
              <a:rPr lang="en" sz="1600">
                <a:solidFill>
                  <a:schemeClr val="lt2"/>
                </a:solidFill>
              </a:rPr>
              <a:t>Sustainably manufactured components</a:t>
            </a:r>
            <a:endParaRPr sz="1600">
              <a:solidFill>
                <a:schemeClr val="lt2"/>
              </a:solidFill>
            </a:endParaRPr>
          </a:p>
          <a:p>
            <a:pPr indent="-330200" lvl="0" marL="457200" rtl="0" algn="l">
              <a:lnSpc>
                <a:spcPct val="100000"/>
              </a:lnSpc>
              <a:spcBef>
                <a:spcPts val="0"/>
              </a:spcBef>
              <a:spcAft>
                <a:spcPts val="0"/>
              </a:spcAft>
              <a:buClr>
                <a:schemeClr val="lt2"/>
              </a:buClr>
              <a:buSzPts val="1600"/>
              <a:buChar char="●"/>
            </a:pPr>
            <a:r>
              <a:rPr lang="en" sz="1600">
                <a:solidFill>
                  <a:schemeClr val="lt2"/>
                </a:solidFill>
              </a:rPr>
              <a:t>Proper disposal of electronic waste</a:t>
            </a:r>
            <a:endParaRPr sz="1600">
              <a:solidFill>
                <a:schemeClr val="lt2"/>
              </a:solidFill>
            </a:endParaRPr>
          </a:p>
          <a:p>
            <a:pPr indent="0" lvl="0" marL="0" rtl="0" algn="l">
              <a:lnSpc>
                <a:spcPct val="100000"/>
              </a:lnSpc>
              <a:spcBef>
                <a:spcPts val="0"/>
              </a:spcBef>
              <a:spcAft>
                <a:spcPts val="0"/>
              </a:spcAft>
              <a:buNone/>
            </a:pPr>
            <a:r>
              <a:rPr lang="en" sz="1600">
                <a:solidFill>
                  <a:schemeClr val="lt2"/>
                </a:solidFill>
              </a:rPr>
              <a:t> </a:t>
            </a:r>
            <a:endParaRPr sz="1600">
              <a:solidFill>
                <a:schemeClr val="lt2"/>
              </a:solidFill>
            </a:endParaRPr>
          </a:p>
          <a:p>
            <a:pPr indent="0" lvl="0" marL="0" rtl="0" algn="l">
              <a:lnSpc>
                <a:spcPct val="100000"/>
              </a:lnSpc>
              <a:spcBef>
                <a:spcPts val="0"/>
              </a:spcBef>
              <a:spcAft>
                <a:spcPts val="0"/>
              </a:spcAft>
              <a:buNone/>
            </a:pPr>
            <a:r>
              <a:rPr lang="en" sz="1600">
                <a:solidFill>
                  <a:schemeClr val="lt2"/>
                </a:solidFill>
              </a:rPr>
              <a:t>Ethical, Health, and Safety Constraints</a:t>
            </a:r>
            <a:endParaRPr sz="1600">
              <a:solidFill>
                <a:schemeClr val="lt2"/>
              </a:solidFill>
            </a:endParaRPr>
          </a:p>
          <a:p>
            <a:pPr indent="-330200" lvl="0" marL="457200" rtl="0" algn="l">
              <a:lnSpc>
                <a:spcPct val="100000"/>
              </a:lnSpc>
              <a:spcBef>
                <a:spcPts val="0"/>
              </a:spcBef>
              <a:spcAft>
                <a:spcPts val="0"/>
              </a:spcAft>
              <a:buClr>
                <a:schemeClr val="lt2"/>
              </a:buClr>
              <a:buSzPts val="1600"/>
              <a:buChar char="●"/>
            </a:pPr>
            <a:r>
              <a:rPr lang="en" sz="1600">
                <a:solidFill>
                  <a:schemeClr val="lt2"/>
                </a:solidFill>
              </a:rPr>
              <a:t>Smooth, non-porous surface important for safe food handling</a:t>
            </a:r>
            <a:endParaRPr sz="1600">
              <a:solidFill>
                <a:schemeClr val="lt2"/>
              </a:solidFill>
            </a:endParaRPr>
          </a:p>
          <a:p>
            <a:pPr indent="-330200" lvl="0" marL="457200" rtl="0" algn="l">
              <a:lnSpc>
                <a:spcPct val="100000"/>
              </a:lnSpc>
              <a:spcBef>
                <a:spcPts val="0"/>
              </a:spcBef>
              <a:spcAft>
                <a:spcPts val="0"/>
              </a:spcAft>
              <a:buClr>
                <a:schemeClr val="lt2"/>
              </a:buClr>
              <a:buSzPts val="1600"/>
              <a:buChar char="●"/>
            </a:pPr>
            <a:r>
              <a:rPr lang="en" sz="1600">
                <a:solidFill>
                  <a:schemeClr val="lt2"/>
                </a:solidFill>
              </a:rPr>
              <a:t>non-toxic, durable</a:t>
            </a:r>
            <a:endParaRPr sz="1600">
              <a:solidFill>
                <a:schemeClr val="lt2"/>
              </a:solidFill>
            </a:endParaRPr>
          </a:p>
          <a:p>
            <a:pPr indent="-330200" lvl="0" marL="457200" rtl="0" algn="l">
              <a:lnSpc>
                <a:spcPct val="100000"/>
              </a:lnSpc>
              <a:spcBef>
                <a:spcPts val="0"/>
              </a:spcBef>
              <a:spcAft>
                <a:spcPts val="0"/>
              </a:spcAft>
              <a:buClr>
                <a:schemeClr val="lt2"/>
              </a:buClr>
              <a:buSzPts val="1600"/>
              <a:buChar char="●"/>
            </a:pPr>
            <a:r>
              <a:rPr lang="en" sz="1600">
                <a:solidFill>
                  <a:schemeClr val="lt2"/>
                </a:solidFill>
              </a:rPr>
              <a:t>appropriate working height</a:t>
            </a:r>
            <a:endParaRPr sz="1600">
              <a:solidFill>
                <a:schemeClr val="lt2"/>
              </a:solidFill>
            </a:endParaRPr>
          </a:p>
          <a:p>
            <a:pPr indent="-330200" lvl="0" marL="457200" rtl="0" algn="l">
              <a:lnSpc>
                <a:spcPct val="100000"/>
              </a:lnSpc>
              <a:spcBef>
                <a:spcPts val="0"/>
              </a:spcBef>
              <a:spcAft>
                <a:spcPts val="0"/>
              </a:spcAft>
              <a:buClr>
                <a:schemeClr val="lt2"/>
              </a:buClr>
              <a:buSzPts val="1600"/>
              <a:buChar char="●"/>
            </a:pPr>
            <a:r>
              <a:rPr lang="en" sz="1600">
                <a:solidFill>
                  <a:schemeClr val="lt2"/>
                </a:solidFill>
              </a:rPr>
              <a:t>prevent risk of fire or shock, properly insulate and waterproof electronic components</a:t>
            </a:r>
            <a:endParaRPr sz="1600">
              <a:solidFill>
                <a:schemeClr val="lt2"/>
              </a:solidFill>
            </a:endParaRPr>
          </a:p>
          <a:p>
            <a:pPr indent="-330200" lvl="0" marL="457200" rtl="0" algn="l">
              <a:lnSpc>
                <a:spcPct val="100000"/>
              </a:lnSpc>
              <a:spcBef>
                <a:spcPts val="0"/>
              </a:spcBef>
              <a:spcAft>
                <a:spcPts val="0"/>
              </a:spcAft>
              <a:buClr>
                <a:schemeClr val="lt2"/>
              </a:buClr>
              <a:buSzPts val="1600"/>
              <a:buChar char="●"/>
            </a:pPr>
            <a:r>
              <a:rPr lang="en" sz="1600">
                <a:solidFill>
                  <a:schemeClr val="lt2"/>
                </a:solidFill>
              </a:rPr>
              <a:t>electronics need heat management systems</a:t>
            </a:r>
            <a:endParaRPr sz="1600">
              <a:solidFill>
                <a:schemeClr val="lt2"/>
              </a:solidFill>
            </a:endParaRPr>
          </a:p>
          <a:p>
            <a:pPr indent="0" lvl="0" marL="0" rtl="0" algn="l">
              <a:lnSpc>
                <a:spcPct val="100000"/>
              </a:lnSpc>
              <a:spcBef>
                <a:spcPts val="0"/>
              </a:spcBef>
              <a:spcAft>
                <a:spcPts val="0"/>
              </a:spcAft>
              <a:buNone/>
            </a:pPr>
            <a:r>
              <a:t/>
            </a:r>
            <a:endParaRPr sz="14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Relevant Standards</a:t>
            </a:r>
            <a:endParaRPr/>
          </a:p>
        </p:txBody>
      </p:sp>
      <p:sp>
        <p:nvSpPr>
          <p:cNvPr id="128" name="Google Shape;128;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NEMA 250</a:t>
            </a:r>
            <a:endParaRPr sz="1200"/>
          </a:p>
          <a:p>
            <a:pPr indent="-304800" lvl="1" marL="914400" rtl="0" algn="l">
              <a:spcBef>
                <a:spcPts val="0"/>
              </a:spcBef>
              <a:spcAft>
                <a:spcPts val="0"/>
              </a:spcAft>
              <a:buSzPts val="1200"/>
              <a:buChar char="○"/>
            </a:pPr>
            <a:r>
              <a:rPr lang="en" sz="1200"/>
              <a:t> Provide a degree of protection of the equipment inside the enclosure against ingress of solid foreign objects (falling dirt).</a:t>
            </a:r>
            <a:endParaRPr sz="1200"/>
          </a:p>
          <a:p>
            <a:pPr indent="-304800" lvl="0" marL="457200" rtl="0" algn="l">
              <a:spcBef>
                <a:spcPts val="0"/>
              </a:spcBef>
              <a:spcAft>
                <a:spcPts val="0"/>
              </a:spcAft>
              <a:buSzPts val="1200"/>
              <a:buChar char="●"/>
            </a:pPr>
            <a:r>
              <a:rPr lang="en" sz="1200"/>
              <a:t>HTML/CSS W3C</a:t>
            </a:r>
            <a:endParaRPr sz="1200"/>
          </a:p>
          <a:p>
            <a:pPr indent="-304800" lvl="1" marL="914400" rtl="0" algn="l">
              <a:spcBef>
                <a:spcPts val="0"/>
              </a:spcBef>
              <a:spcAft>
                <a:spcPts val="0"/>
              </a:spcAft>
              <a:buSzPts val="1200"/>
              <a:buChar char="○"/>
            </a:pPr>
            <a:r>
              <a:rPr lang="en" sz="1200"/>
              <a:t>CSS Files</a:t>
            </a:r>
            <a:endParaRPr sz="1200"/>
          </a:p>
          <a:p>
            <a:pPr indent="-304800" lvl="1" marL="914400" rtl="0" algn="l">
              <a:spcBef>
                <a:spcPts val="0"/>
              </a:spcBef>
              <a:spcAft>
                <a:spcPts val="0"/>
              </a:spcAft>
              <a:buSzPts val="1200"/>
              <a:buChar char="○"/>
            </a:pPr>
            <a:r>
              <a:rPr lang="en" sz="1200"/>
              <a:t>Code efficiency</a:t>
            </a:r>
            <a:endParaRPr sz="1200"/>
          </a:p>
          <a:p>
            <a:pPr indent="-304800" lvl="1" marL="914400" rtl="0" algn="l">
              <a:spcBef>
                <a:spcPts val="0"/>
              </a:spcBef>
              <a:spcAft>
                <a:spcPts val="0"/>
              </a:spcAft>
              <a:buSzPts val="1200"/>
              <a:buChar char="○"/>
            </a:pPr>
            <a:r>
              <a:rPr lang="en" sz="1200"/>
              <a:t>Device compatibility</a:t>
            </a:r>
            <a:endParaRPr sz="1200"/>
          </a:p>
          <a:p>
            <a:pPr indent="-304800" lvl="1" marL="914400" rtl="0" algn="l">
              <a:spcBef>
                <a:spcPts val="0"/>
              </a:spcBef>
              <a:spcAft>
                <a:spcPts val="0"/>
              </a:spcAft>
              <a:buSzPts val="1200"/>
              <a:buChar char="○"/>
            </a:pPr>
            <a:r>
              <a:rPr lang="en" sz="1200"/>
              <a:t>User accessibility</a:t>
            </a:r>
            <a:endParaRPr sz="1200"/>
          </a:p>
          <a:p>
            <a:pPr indent="-304800" lvl="1" marL="914400" rtl="0" algn="l">
              <a:spcBef>
                <a:spcPts val="0"/>
              </a:spcBef>
              <a:spcAft>
                <a:spcPts val="0"/>
              </a:spcAft>
              <a:buSzPts val="1200"/>
              <a:buChar char="○"/>
            </a:pPr>
            <a:r>
              <a:rPr lang="en" sz="1200"/>
              <a:t>Will not follow internet search optimization guidelines since application will function locally</a:t>
            </a:r>
            <a:endParaRPr sz="1200"/>
          </a:p>
          <a:p>
            <a:pPr indent="-304800" lvl="0" marL="457200" rtl="0" algn="l">
              <a:spcBef>
                <a:spcPts val="0"/>
              </a:spcBef>
              <a:spcAft>
                <a:spcPts val="0"/>
              </a:spcAft>
              <a:buSzPts val="1200"/>
              <a:buChar char="●"/>
            </a:pPr>
            <a:r>
              <a:rPr lang="en" sz="1200"/>
              <a:t>NASA TECHNICAL STANDARD: SOLDERED ELECTRICAL CONNECTIONS</a:t>
            </a:r>
            <a:endParaRPr sz="1200"/>
          </a:p>
          <a:p>
            <a:pPr indent="-304800" lvl="1" marL="914400" rtl="0" algn="l">
              <a:spcBef>
                <a:spcPts val="0"/>
              </a:spcBef>
              <a:spcAft>
                <a:spcPts val="0"/>
              </a:spcAft>
              <a:buSzPts val="1200"/>
              <a:buChar char="○"/>
            </a:pPr>
            <a:r>
              <a:rPr lang="en" sz="1200"/>
              <a:t>Fillet - smooth concave buildup of material between two surfaces</a:t>
            </a:r>
            <a:endParaRPr sz="1200"/>
          </a:p>
          <a:p>
            <a:pPr indent="-304800" lvl="1" marL="914400" rtl="0" algn="l">
              <a:spcBef>
                <a:spcPts val="0"/>
              </a:spcBef>
              <a:spcAft>
                <a:spcPts val="0"/>
              </a:spcAft>
              <a:buSzPts val="1200"/>
              <a:buChar char="○"/>
            </a:pPr>
            <a:r>
              <a:rPr lang="en" sz="1200"/>
              <a:t>Soldering environment ventilation system shall comply with OSHA requirements, 29CFR</a:t>
            </a:r>
            <a:endParaRPr sz="1200"/>
          </a:p>
          <a:p>
            <a:pPr indent="-304800" lvl="0" marL="457200" rtl="0" algn="l">
              <a:spcBef>
                <a:spcPts val="0"/>
              </a:spcBef>
              <a:spcAft>
                <a:spcPts val="0"/>
              </a:spcAft>
              <a:buSzPts val="1200"/>
              <a:buChar char="●"/>
            </a:pPr>
            <a:r>
              <a:rPr lang="en" sz="1200"/>
              <a:t>Javascript Standards</a:t>
            </a:r>
            <a:endParaRPr sz="1200"/>
          </a:p>
          <a:p>
            <a:pPr indent="-304800" lvl="1" marL="914400" rtl="0" algn="l">
              <a:spcBef>
                <a:spcPts val="0"/>
              </a:spcBef>
              <a:spcAft>
                <a:spcPts val="0"/>
              </a:spcAft>
              <a:buSzPts val="1200"/>
              <a:buChar char="○"/>
            </a:pPr>
            <a:r>
              <a:rPr lang="en" sz="1200"/>
              <a:t>Uniform and consistent coding style</a:t>
            </a:r>
            <a:endParaRPr sz="1200"/>
          </a:p>
          <a:p>
            <a:pPr indent="-304800" lvl="1" marL="914400" rtl="0" algn="l">
              <a:spcBef>
                <a:spcPts val="0"/>
              </a:spcBef>
              <a:spcAft>
                <a:spcPts val="0"/>
              </a:spcAft>
              <a:buSzPts val="1200"/>
              <a:buChar char="○"/>
            </a:pPr>
            <a:r>
              <a:rPr lang="en" sz="1200"/>
              <a:t>Naming convention</a:t>
            </a:r>
            <a:endParaRPr sz="1200"/>
          </a:p>
          <a:p>
            <a:pPr indent="-304800" lvl="1" marL="914400" rtl="0" algn="l">
              <a:spcBef>
                <a:spcPts val="0"/>
              </a:spcBef>
              <a:spcAft>
                <a:spcPts val="0"/>
              </a:spcAft>
              <a:buSzPts val="1200"/>
              <a:buChar char="○"/>
            </a:pPr>
            <a:r>
              <a:rPr lang="en" sz="1200"/>
              <a:t>Commenting and semicolon use</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System Block Diagrams</a:t>
            </a:r>
            <a:endParaRPr/>
          </a:p>
        </p:txBody>
      </p:sp>
      <p:pic>
        <p:nvPicPr>
          <p:cNvPr id="134" name="Google Shape;134;p21"/>
          <p:cNvPicPr preferRelativeResize="0"/>
          <p:nvPr/>
        </p:nvPicPr>
        <p:blipFill rotWithShape="1">
          <a:blip r:embed="rId3">
            <a:alphaModFix/>
          </a:blip>
          <a:srcRect b="9470" l="7749" r="0" t="6417"/>
          <a:stretch/>
        </p:blipFill>
        <p:spPr>
          <a:xfrm>
            <a:off x="311700" y="1555850"/>
            <a:ext cx="4483150" cy="3065625"/>
          </a:xfrm>
          <a:prstGeom prst="rect">
            <a:avLst/>
          </a:prstGeom>
          <a:noFill/>
          <a:ln>
            <a:noFill/>
          </a:ln>
        </p:spPr>
      </p:pic>
      <p:pic>
        <p:nvPicPr>
          <p:cNvPr id="135" name="Google Shape;135;p21"/>
          <p:cNvPicPr preferRelativeResize="0"/>
          <p:nvPr/>
        </p:nvPicPr>
        <p:blipFill>
          <a:blip r:embed="rId4">
            <a:alphaModFix/>
          </a:blip>
          <a:stretch>
            <a:fillRect/>
          </a:stretch>
        </p:blipFill>
        <p:spPr>
          <a:xfrm>
            <a:off x="4971180" y="1555850"/>
            <a:ext cx="4073120" cy="3065625"/>
          </a:xfrm>
          <a:prstGeom prst="rect">
            <a:avLst/>
          </a:prstGeom>
          <a:noFill/>
          <a:ln>
            <a:noFill/>
          </a:ln>
        </p:spPr>
      </p:pic>
      <p:sp>
        <p:nvSpPr>
          <p:cNvPr id="136" name="Google Shape;136;p21"/>
          <p:cNvSpPr txBox="1"/>
          <p:nvPr>
            <p:ph type="title"/>
          </p:nvPr>
        </p:nvSpPr>
        <p:spPr>
          <a:xfrm>
            <a:off x="218275" y="1106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Hardware								           Software</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